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1" r:id="rId6"/>
    <p:sldId id="261" r:id="rId7"/>
    <p:sldId id="267" r:id="rId8"/>
    <p:sldId id="264" r:id="rId9"/>
    <p:sldId id="272" r:id="rId10"/>
    <p:sldId id="262" r:id="rId11"/>
    <p:sldId id="265" r:id="rId12"/>
    <p:sldId id="270" r:id="rId13"/>
    <p:sldId id="263" r:id="rId14"/>
    <p:sldId id="266" r:id="rId15"/>
    <p:sldId id="269" r:id="rId16"/>
  </p:sldIdLst>
  <p:sldSz cx="18288000" cy="10287000"/>
  <p:notesSz cx="6858000" cy="9144000"/>
  <p:embeddedFontLst>
    <p:embeddedFont>
      <p:font typeface="Alef" panose="00000500000000000000" pitchFamily="2" charset="-79"/>
      <p:regular r:id="rId17"/>
    </p:embeddedFont>
    <p:embeddedFont>
      <p:font typeface="Alef Bold" panose="020B0604020202020204" charset="-79"/>
      <p:regular r:id="rId18"/>
    </p:embeddedFont>
    <p:embeddedFont>
      <p:font typeface="Clarendon" panose="020B0604020202020204" charset="0"/>
      <p:regular r:id="rId19"/>
    </p:embeddedFont>
    <p:embeddedFont>
      <p:font typeface="Clarendon Bold" panose="020B0604020202020204" charset="0"/>
      <p:regular r:id="rId20"/>
    </p:embeddedFont>
    <p:embeddedFont>
      <p:font typeface="TT Interphases Bold" panose="020B0604020202020204" charset="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3" d="100"/>
          <a:sy n="43" d="100"/>
        </p:scale>
        <p:origin x="93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svg"/><Relationship Id="rId7" Type="http://schemas.openxmlformats.org/officeDocument/2006/relationships/image" Target="../media/image68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svg"/><Relationship Id="rId4" Type="http://schemas.openxmlformats.org/officeDocument/2006/relationships/image" Target="../media/image6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svg"/><Relationship Id="rId7" Type="http://schemas.openxmlformats.org/officeDocument/2006/relationships/image" Target="../media/image74.sv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svg"/><Relationship Id="rId4" Type="http://schemas.openxmlformats.org/officeDocument/2006/relationships/image" Target="../media/image71.png"/><Relationship Id="rId9" Type="http://schemas.openxmlformats.org/officeDocument/2006/relationships/image" Target="../media/image76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8.svg"/><Relationship Id="rId7" Type="http://schemas.openxmlformats.org/officeDocument/2006/relationships/image" Target="../media/image81.sv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54.svg"/><Relationship Id="rId4" Type="http://schemas.openxmlformats.org/officeDocument/2006/relationships/image" Target="../media/image79.png"/><Relationship Id="rId9" Type="http://schemas.openxmlformats.org/officeDocument/2006/relationships/image" Target="../media/image83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5.svg"/><Relationship Id="rId7" Type="http://schemas.openxmlformats.org/officeDocument/2006/relationships/image" Target="../media/image78.sv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87.svg"/><Relationship Id="rId4" Type="http://schemas.openxmlformats.org/officeDocument/2006/relationships/image" Target="../media/image86.png"/><Relationship Id="rId9" Type="http://schemas.openxmlformats.org/officeDocument/2006/relationships/image" Target="../media/image89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95.svg"/><Relationship Id="rId3" Type="http://schemas.openxmlformats.org/officeDocument/2006/relationships/image" Target="../media/image78.svg"/><Relationship Id="rId7" Type="http://schemas.openxmlformats.org/officeDocument/2006/relationships/image" Target="../media/image91.svg"/><Relationship Id="rId12" Type="http://schemas.openxmlformats.org/officeDocument/2006/relationships/image" Target="../media/image94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11" Type="http://schemas.openxmlformats.org/officeDocument/2006/relationships/image" Target="../media/image93.svg"/><Relationship Id="rId5" Type="http://schemas.openxmlformats.org/officeDocument/2006/relationships/image" Target="../media/image89.svg"/><Relationship Id="rId15" Type="http://schemas.openxmlformats.org/officeDocument/2006/relationships/image" Target="../media/image97.svg"/><Relationship Id="rId10" Type="http://schemas.openxmlformats.org/officeDocument/2006/relationships/image" Target="../media/image92.png"/><Relationship Id="rId4" Type="http://schemas.openxmlformats.org/officeDocument/2006/relationships/image" Target="../media/image88.png"/><Relationship Id="rId9" Type="http://schemas.openxmlformats.org/officeDocument/2006/relationships/image" Target="../media/image83.svg"/><Relationship Id="rId14" Type="http://schemas.openxmlformats.org/officeDocument/2006/relationships/image" Target="../media/image9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svg"/><Relationship Id="rId5" Type="http://schemas.openxmlformats.org/officeDocument/2006/relationships/image" Target="../media/image22.sv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5" Type="http://schemas.openxmlformats.org/officeDocument/2006/relationships/image" Target="../media/image32.sv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svg"/><Relationship Id="rId7" Type="http://schemas.openxmlformats.org/officeDocument/2006/relationships/image" Target="../media/image44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18.svg"/><Relationship Id="rId5" Type="http://schemas.openxmlformats.org/officeDocument/2006/relationships/image" Target="../media/image42.svg"/><Relationship Id="rId10" Type="http://schemas.openxmlformats.org/officeDocument/2006/relationships/image" Target="../media/image17.png"/><Relationship Id="rId4" Type="http://schemas.openxmlformats.org/officeDocument/2006/relationships/image" Target="../media/image41.png"/><Relationship Id="rId9" Type="http://schemas.openxmlformats.org/officeDocument/2006/relationships/image" Target="../media/image4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svg"/><Relationship Id="rId3" Type="http://schemas.openxmlformats.org/officeDocument/2006/relationships/image" Target="../media/image28.svg"/><Relationship Id="rId7" Type="http://schemas.openxmlformats.org/officeDocument/2006/relationships/image" Target="../media/image50.svg"/><Relationship Id="rId12" Type="http://schemas.openxmlformats.org/officeDocument/2006/relationships/image" Target="../media/image5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4.svg"/><Relationship Id="rId5" Type="http://schemas.openxmlformats.org/officeDocument/2006/relationships/image" Target="../media/image48.sv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58.svg"/><Relationship Id="rId7" Type="http://schemas.openxmlformats.org/officeDocument/2006/relationships/image" Target="../media/image60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9" Type="http://schemas.openxmlformats.org/officeDocument/2006/relationships/image" Target="../media/image3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62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96764" y="4842849"/>
            <a:ext cx="3010440" cy="9198566"/>
          </a:xfrm>
          <a:custGeom>
            <a:avLst/>
            <a:gdLst/>
            <a:ahLst/>
            <a:cxnLst/>
            <a:rect l="l" t="t" r="r" b="b"/>
            <a:pathLst>
              <a:path w="3010440" h="9198566">
                <a:moveTo>
                  <a:pt x="0" y="0"/>
                </a:moveTo>
                <a:lnTo>
                  <a:pt x="3010440" y="0"/>
                </a:lnTo>
                <a:lnTo>
                  <a:pt x="3010440" y="9198565"/>
                </a:lnTo>
                <a:lnTo>
                  <a:pt x="0" y="91985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785533" y="4842849"/>
            <a:ext cx="4766529" cy="9198566"/>
          </a:xfrm>
          <a:custGeom>
            <a:avLst/>
            <a:gdLst/>
            <a:ahLst/>
            <a:cxnLst/>
            <a:rect l="l" t="t" r="r" b="b"/>
            <a:pathLst>
              <a:path w="4766529" h="9198566">
                <a:moveTo>
                  <a:pt x="0" y="0"/>
                </a:moveTo>
                <a:lnTo>
                  <a:pt x="4766529" y="0"/>
                </a:lnTo>
                <a:lnTo>
                  <a:pt x="4766529" y="9198565"/>
                </a:lnTo>
                <a:lnTo>
                  <a:pt x="0" y="91985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73390" y="4842849"/>
            <a:ext cx="2726120" cy="9198566"/>
          </a:xfrm>
          <a:custGeom>
            <a:avLst/>
            <a:gdLst/>
            <a:ahLst/>
            <a:cxnLst/>
            <a:rect l="l" t="t" r="r" b="b"/>
            <a:pathLst>
              <a:path w="2726120" h="9198566">
                <a:moveTo>
                  <a:pt x="0" y="0"/>
                </a:moveTo>
                <a:lnTo>
                  <a:pt x="2726120" y="0"/>
                </a:lnTo>
                <a:lnTo>
                  <a:pt x="2726120" y="9198565"/>
                </a:lnTo>
                <a:lnTo>
                  <a:pt x="0" y="919856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733037" y="4842849"/>
            <a:ext cx="2776294" cy="9198566"/>
          </a:xfrm>
          <a:custGeom>
            <a:avLst/>
            <a:gdLst/>
            <a:ahLst/>
            <a:cxnLst/>
            <a:rect l="l" t="t" r="r" b="b"/>
            <a:pathLst>
              <a:path w="2776294" h="9198566">
                <a:moveTo>
                  <a:pt x="0" y="0"/>
                </a:moveTo>
                <a:lnTo>
                  <a:pt x="2776295" y="0"/>
                </a:lnTo>
                <a:lnTo>
                  <a:pt x="2776295" y="9198565"/>
                </a:lnTo>
                <a:lnTo>
                  <a:pt x="0" y="919856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004519" y="4842849"/>
            <a:ext cx="2910092" cy="9198566"/>
          </a:xfrm>
          <a:custGeom>
            <a:avLst/>
            <a:gdLst/>
            <a:ahLst/>
            <a:cxnLst/>
            <a:rect l="l" t="t" r="r" b="b"/>
            <a:pathLst>
              <a:path w="2910092" h="9198566">
                <a:moveTo>
                  <a:pt x="0" y="0"/>
                </a:moveTo>
                <a:lnTo>
                  <a:pt x="2910091" y="0"/>
                </a:lnTo>
                <a:lnTo>
                  <a:pt x="2910091" y="9198565"/>
                </a:lnTo>
                <a:lnTo>
                  <a:pt x="0" y="919856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6016497">
            <a:off x="-2301597" y="-1992390"/>
            <a:ext cx="5167609" cy="5800377"/>
          </a:xfrm>
          <a:custGeom>
            <a:avLst/>
            <a:gdLst/>
            <a:ahLst/>
            <a:cxnLst/>
            <a:rect l="l" t="t" r="r" b="b"/>
            <a:pathLst>
              <a:path w="5167609" h="5800377">
                <a:moveTo>
                  <a:pt x="0" y="0"/>
                </a:moveTo>
                <a:lnTo>
                  <a:pt x="5167608" y="0"/>
                </a:lnTo>
                <a:lnTo>
                  <a:pt x="5167608" y="5800377"/>
                </a:lnTo>
                <a:lnTo>
                  <a:pt x="0" y="580037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1032595">
            <a:off x="14326056" y="-1483053"/>
            <a:ext cx="5000485" cy="4818649"/>
          </a:xfrm>
          <a:custGeom>
            <a:avLst/>
            <a:gdLst/>
            <a:ahLst/>
            <a:cxnLst/>
            <a:rect l="l" t="t" r="r" b="b"/>
            <a:pathLst>
              <a:path w="5000485" h="4818649">
                <a:moveTo>
                  <a:pt x="0" y="0"/>
                </a:moveTo>
                <a:lnTo>
                  <a:pt x="5000485" y="0"/>
                </a:lnTo>
                <a:lnTo>
                  <a:pt x="5000485" y="4818650"/>
                </a:lnTo>
                <a:lnTo>
                  <a:pt x="0" y="481865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283481" y="746121"/>
            <a:ext cx="11721037" cy="34467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90"/>
              </a:lnSpc>
            </a:pPr>
            <a:r>
              <a:rPr lang="en-US" sz="5900" b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Psikoedukasi Manajemen Emosi untuk Mengurangi Konflik Antar Teman Sebaya di SMP Islam Sidoarjo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1028700"/>
            <a:ext cx="6740106" cy="12961743"/>
          </a:xfrm>
          <a:custGeom>
            <a:avLst/>
            <a:gdLst/>
            <a:ahLst/>
            <a:cxnLst/>
            <a:rect l="l" t="t" r="r" b="b"/>
            <a:pathLst>
              <a:path w="6740106" h="12961743">
                <a:moveTo>
                  <a:pt x="0" y="0"/>
                </a:moveTo>
                <a:lnTo>
                  <a:pt x="6740106" y="0"/>
                </a:lnTo>
                <a:lnTo>
                  <a:pt x="6740106" y="12961743"/>
                </a:lnTo>
                <a:lnTo>
                  <a:pt x="0" y="1296174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3871690">
            <a:off x="14350783" y="-3102531"/>
            <a:ext cx="5817034" cy="5795881"/>
          </a:xfrm>
          <a:custGeom>
            <a:avLst/>
            <a:gdLst/>
            <a:ahLst/>
            <a:cxnLst/>
            <a:rect l="l" t="t" r="r" b="b"/>
            <a:pathLst>
              <a:path w="5817034" h="5795881">
                <a:moveTo>
                  <a:pt x="0" y="0"/>
                </a:moveTo>
                <a:lnTo>
                  <a:pt x="5817034" y="0"/>
                </a:lnTo>
                <a:lnTo>
                  <a:pt x="5817034" y="5795882"/>
                </a:lnTo>
                <a:lnTo>
                  <a:pt x="0" y="57958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59600">
            <a:off x="5894441" y="8119440"/>
            <a:ext cx="3748731" cy="3444231"/>
          </a:xfrm>
          <a:custGeom>
            <a:avLst/>
            <a:gdLst/>
            <a:ahLst/>
            <a:cxnLst/>
            <a:rect l="l" t="t" r="r" b="b"/>
            <a:pathLst>
              <a:path w="3748731" h="3444231">
                <a:moveTo>
                  <a:pt x="0" y="0"/>
                </a:moveTo>
                <a:lnTo>
                  <a:pt x="3748731" y="0"/>
                </a:lnTo>
                <a:lnTo>
                  <a:pt x="3748731" y="3444231"/>
                </a:lnTo>
                <a:lnTo>
                  <a:pt x="0" y="34442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9897486" y="2839638"/>
            <a:ext cx="7903728" cy="70019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lnSpc>
                <a:spcPts val="9100"/>
              </a:lnSpc>
              <a:spcBef>
                <a:spcPct val="0"/>
              </a:spcBef>
            </a:pP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Manajemen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emosi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adalah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kemampuan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untuk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mengenali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,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memahami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,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dan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mengendalikan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emosi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diri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sendiri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sehingga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tidak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menimbulkan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masalah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bagi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diri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36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atau</a:t>
            </a:r>
            <a:r>
              <a:rPr lang="en-US" sz="36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orang lain.</a:t>
            </a:r>
            <a:endParaRPr lang="en-US" sz="3600" b="1" u="none" strike="noStrike" dirty="0">
              <a:solidFill>
                <a:srgbClr val="212A29"/>
              </a:solidFill>
              <a:latin typeface="Clarendon Bold"/>
              <a:ea typeface="Clarendon Bold"/>
              <a:cs typeface="Clarendon Bold"/>
              <a:sym typeface="Clarendon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7240923" y="9220200"/>
            <a:ext cx="189154" cy="346249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212A29"/>
                </a:solidFill>
                <a:latin typeface="Alef"/>
                <a:ea typeface="Alef"/>
                <a:cs typeface="Alef"/>
                <a:sym typeface="Alef"/>
              </a:rPr>
              <a:t>11</a:t>
            </a:r>
          </a:p>
        </p:txBody>
      </p:sp>
      <p:sp>
        <p:nvSpPr>
          <p:cNvPr id="7" name="TextBox 16"/>
          <p:cNvSpPr txBox="1"/>
          <p:nvPr/>
        </p:nvSpPr>
        <p:spPr>
          <a:xfrm>
            <a:off x="7620000" y="1409700"/>
            <a:ext cx="9321208" cy="16927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6630"/>
              </a:lnSpc>
            </a:pPr>
            <a:r>
              <a:rPr lang="sv-SE" sz="65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Apa Itu Manajemen Emosi?</a:t>
            </a:r>
            <a:endParaRPr lang="en-US" sz="6500" b="1" u="none" strike="noStrike" dirty="0">
              <a:solidFill>
                <a:srgbClr val="212A29"/>
              </a:solidFill>
              <a:latin typeface="Clarendon Bold"/>
              <a:ea typeface="Clarendon Bold"/>
              <a:cs typeface="Clarendon Bold"/>
              <a:sym typeface="Clarendon Bold"/>
            </a:endParaRPr>
          </a:p>
        </p:txBody>
      </p:sp>
    </p:spTree>
  </p:cSld>
  <p:clrMapOvr>
    <a:masterClrMapping/>
  </p:clrMapOvr>
  <p:transition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1027540" cy="10287000"/>
            <a:chOff x="0" y="0"/>
            <a:chExt cx="290437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904373" cy="2709333"/>
            </a:xfrm>
            <a:custGeom>
              <a:avLst/>
              <a:gdLst/>
              <a:ahLst/>
              <a:cxnLst/>
              <a:rect l="l" t="t" r="r" b="b"/>
              <a:pathLst>
                <a:path w="2904373" h="2709333">
                  <a:moveTo>
                    <a:pt x="0" y="0"/>
                  </a:moveTo>
                  <a:lnTo>
                    <a:pt x="2904373" y="0"/>
                  </a:lnTo>
                  <a:lnTo>
                    <a:pt x="290437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1C3D69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904373" cy="27379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67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1512175" y="873431"/>
            <a:ext cx="3880916" cy="2471453"/>
          </a:xfrm>
          <a:custGeom>
            <a:avLst/>
            <a:gdLst/>
            <a:ahLst/>
            <a:cxnLst/>
            <a:rect l="l" t="t" r="r" b="b"/>
            <a:pathLst>
              <a:path w="3880916" h="2471453">
                <a:moveTo>
                  <a:pt x="0" y="0"/>
                </a:moveTo>
                <a:lnTo>
                  <a:pt x="3880916" y="0"/>
                </a:lnTo>
                <a:lnTo>
                  <a:pt x="3880916" y="2471453"/>
                </a:lnTo>
                <a:lnTo>
                  <a:pt x="0" y="24714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378173" y="1923247"/>
            <a:ext cx="7229138" cy="6440505"/>
          </a:xfrm>
          <a:custGeom>
            <a:avLst/>
            <a:gdLst/>
            <a:ahLst/>
            <a:cxnLst/>
            <a:rect l="l" t="t" r="r" b="b"/>
            <a:pathLst>
              <a:path w="7229138" h="6440505">
                <a:moveTo>
                  <a:pt x="0" y="0"/>
                </a:moveTo>
                <a:lnTo>
                  <a:pt x="7229138" y="0"/>
                </a:lnTo>
                <a:lnTo>
                  <a:pt x="7229138" y="6440506"/>
                </a:lnTo>
                <a:lnTo>
                  <a:pt x="0" y="64405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503943">
            <a:off x="15085242" y="6634218"/>
            <a:ext cx="2608850" cy="2310302"/>
          </a:xfrm>
          <a:custGeom>
            <a:avLst/>
            <a:gdLst/>
            <a:ahLst/>
            <a:cxnLst/>
            <a:rect l="l" t="t" r="r" b="b"/>
            <a:pathLst>
              <a:path w="2608850" h="2310302">
                <a:moveTo>
                  <a:pt x="0" y="0"/>
                </a:moveTo>
                <a:lnTo>
                  <a:pt x="2608850" y="0"/>
                </a:lnTo>
                <a:lnTo>
                  <a:pt x="2608850" y="2310302"/>
                </a:lnTo>
                <a:lnTo>
                  <a:pt x="0" y="23103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2846636">
            <a:off x="-1547163" y="7828615"/>
            <a:ext cx="3658895" cy="4187281"/>
          </a:xfrm>
          <a:custGeom>
            <a:avLst/>
            <a:gdLst/>
            <a:ahLst/>
            <a:cxnLst/>
            <a:rect l="l" t="t" r="r" b="b"/>
            <a:pathLst>
              <a:path w="5030449" h="5414378">
                <a:moveTo>
                  <a:pt x="0" y="0"/>
                </a:moveTo>
                <a:lnTo>
                  <a:pt x="5030450" y="0"/>
                </a:lnTo>
                <a:lnTo>
                  <a:pt x="5030450" y="5414378"/>
                </a:lnTo>
                <a:lnTo>
                  <a:pt x="0" y="541437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7228899" y="9220200"/>
            <a:ext cx="213200" cy="346249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Alef"/>
                <a:ea typeface="Alef"/>
                <a:cs typeface="Alef"/>
                <a:sym typeface="Alef"/>
              </a:rPr>
              <a:t>12</a:t>
            </a:r>
          </a:p>
        </p:txBody>
      </p:sp>
      <p:sp>
        <p:nvSpPr>
          <p:cNvPr id="11" name="TextBox 16"/>
          <p:cNvSpPr txBox="1"/>
          <p:nvPr/>
        </p:nvSpPr>
        <p:spPr>
          <a:xfrm>
            <a:off x="790045" y="429086"/>
            <a:ext cx="9588128" cy="7663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6630"/>
              </a:lnSpc>
            </a:pPr>
            <a:r>
              <a:rPr lang="sv-SE" sz="4000" b="1" dirty="0">
                <a:solidFill>
                  <a:schemeClr val="bg1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Langkah-Langkah Manajemen Emosi</a:t>
            </a:r>
            <a:endParaRPr lang="en-US" sz="4000" b="1" u="none" strike="noStrike" dirty="0">
              <a:solidFill>
                <a:schemeClr val="bg1"/>
              </a:solidFill>
              <a:latin typeface="Clarendon Bold"/>
              <a:ea typeface="Clarendon Bold"/>
              <a:cs typeface="Clarendon Bold"/>
              <a:sym typeface="Clarendon Bold"/>
            </a:endParaRPr>
          </a:p>
        </p:txBody>
      </p:sp>
      <p:grpSp>
        <p:nvGrpSpPr>
          <p:cNvPr id="17" name="Group 4"/>
          <p:cNvGrpSpPr/>
          <p:nvPr/>
        </p:nvGrpSpPr>
        <p:grpSpPr>
          <a:xfrm>
            <a:off x="340103" y="1791778"/>
            <a:ext cx="4585474" cy="1064976"/>
            <a:chOff x="0" y="-10515"/>
            <a:chExt cx="6113966" cy="1419969"/>
          </a:xfrm>
        </p:grpSpPr>
        <p:grpSp>
          <p:nvGrpSpPr>
            <p:cNvPr id="18" name="Group 5"/>
            <p:cNvGrpSpPr/>
            <p:nvPr/>
          </p:nvGrpSpPr>
          <p:grpSpPr>
            <a:xfrm>
              <a:off x="0" y="0"/>
              <a:ext cx="6113966" cy="1409454"/>
              <a:chOff x="0" y="0"/>
              <a:chExt cx="1207697" cy="278411"/>
            </a:xfrm>
          </p:grpSpPr>
          <p:sp>
            <p:nvSpPr>
              <p:cNvPr id="20" name="Freeform 6"/>
              <p:cNvSpPr/>
              <p:nvPr/>
            </p:nvSpPr>
            <p:spPr>
              <a:xfrm>
                <a:off x="0" y="0"/>
                <a:ext cx="1207697" cy="278411"/>
              </a:xfrm>
              <a:custGeom>
                <a:avLst/>
                <a:gdLst/>
                <a:ahLst/>
                <a:cxnLst/>
                <a:rect l="l" t="t" r="r" b="b"/>
                <a:pathLst>
                  <a:path w="1207697" h="278411">
                    <a:moveTo>
                      <a:pt x="139205" y="0"/>
                    </a:moveTo>
                    <a:lnTo>
                      <a:pt x="1068492" y="0"/>
                    </a:lnTo>
                    <a:cubicBezTo>
                      <a:pt x="1145373" y="0"/>
                      <a:pt x="1207697" y="62324"/>
                      <a:pt x="1207697" y="139205"/>
                    </a:cubicBezTo>
                    <a:lnTo>
                      <a:pt x="1207697" y="139205"/>
                    </a:lnTo>
                    <a:cubicBezTo>
                      <a:pt x="1207697" y="176125"/>
                      <a:pt x="1193031" y="211532"/>
                      <a:pt x="1166925" y="237638"/>
                    </a:cubicBezTo>
                    <a:cubicBezTo>
                      <a:pt x="1140819" y="263744"/>
                      <a:pt x="1105411" y="278411"/>
                      <a:pt x="1068492" y="278411"/>
                    </a:cubicBezTo>
                    <a:lnTo>
                      <a:pt x="139205" y="278411"/>
                    </a:lnTo>
                    <a:cubicBezTo>
                      <a:pt x="62324" y="278411"/>
                      <a:pt x="0" y="216086"/>
                      <a:pt x="0" y="139205"/>
                    </a:cubicBezTo>
                    <a:lnTo>
                      <a:pt x="0" y="139205"/>
                    </a:lnTo>
                    <a:cubicBezTo>
                      <a:pt x="0" y="62324"/>
                      <a:pt x="62324" y="0"/>
                      <a:pt x="13920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1" name="TextBox 7"/>
              <p:cNvSpPr txBox="1"/>
              <p:nvPr/>
            </p:nvSpPr>
            <p:spPr>
              <a:xfrm>
                <a:off x="0" y="-66675"/>
                <a:ext cx="1207697" cy="34508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l">
                  <a:lnSpc>
                    <a:spcPts val="490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9" name="TextBox 8"/>
            <p:cNvSpPr txBox="1"/>
            <p:nvPr/>
          </p:nvSpPr>
          <p:spPr>
            <a:xfrm>
              <a:off x="599923" y="-10515"/>
              <a:ext cx="5219826" cy="9866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>
                <a:lnSpc>
                  <a:spcPts val="6630"/>
                </a:lnSpc>
              </a:pPr>
              <a:r>
                <a:rPr lang="sv-SE" sz="3200" b="1" dirty="0">
                  <a:latin typeface="Clarendon Bold"/>
                  <a:ea typeface="Clarendon Bold"/>
                  <a:cs typeface="Clarendon Bold"/>
                  <a:sym typeface="Clarendon Bold"/>
                </a:rPr>
                <a:t>Mengenali emosi</a:t>
              </a:r>
              <a:endParaRPr lang="en-US" sz="3200" b="1" dirty="0">
                <a:latin typeface="Clarendon Bold"/>
                <a:ea typeface="Clarendon Bold"/>
                <a:cs typeface="Clarendon Bold"/>
                <a:sym typeface="Clarendon Bold"/>
              </a:endParaRPr>
            </a:p>
          </p:txBody>
        </p:sp>
      </p:grpSp>
      <p:sp>
        <p:nvSpPr>
          <p:cNvPr id="27" name="TextBox 13"/>
          <p:cNvSpPr txBox="1"/>
          <p:nvPr/>
        </p:nvSpPr>
        <p:spPr>
          <a:xfrm>
            <a:off x="473263" y="2902852"/>
            <a:ext cx="8904628" cy="15004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3914"/>
              </a:lnSpc>
              <a:spcBef>
                <a:spcPct val="0"/>
              </a:spcBef>
            </a:pP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→ “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Aku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sedang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marah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/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sedih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/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kecewa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?”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Menghentikan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reaksi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spontan</a:t>
            </a:r>
            <a:endParaRPr lang="en-US" sz="3000" dirty="0">
              <a:solidFill>
                <a:schemeClr val="bg1"/>
              </a:solidFill>
              <a:ea typeface="Alef"/>
              <a:cs typeface="Alef"/>
              <a:sym typeface="Alef"/>
            </a:endParaRPr>
          </a:p>
          <a:p>
            <a:pPr lvl="0">
              <a:lnSpc>
                <a:spcPts val="3914"/>
              </a:lnSpc>
              <a:spcBef>
                <a:spcPct val="0"/>
              </a:spcBef>
            </a:pP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→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teknik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napas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,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berhenti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5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detik</a:t>
            </a:r>
            <a:endParaRPr lang="en-US" sz="2899" dirty="0">
              <a:solidFill>
                <a:schemeClr val="bg1"/>
              </a:solidFill>
              <a:latin typeface="Alef"/>
              <a:ea typeface="Alef"/>
              <a:cs typeface="Alef"/>
              <a:sym typeface="Alef"/>
            </a:endParaRPr>
          </a:p>
        </p:txBody>
      </p:sp>
      <p:grpSp>
        <p:nvGrpSpPr>
          <p:cNvPr id="28" name="Group 4"/>
          <p:cNvGrpSpPr/>
          <p:nvPr/>
        </p:nvGrpSpPr>
        <p:grpSpPr>
          <a:xfrm>
            <a:off x="282284" y="4525386"/>
            <a:ext cx="8070958" cy="1057090"/>
            <a:chOff x="0" y="0"/>
            <a:chExt cx="6206834" cy="1409454"/>
          </a:xfrm>
        </p:grpSpPr>
        <p:grpSp>
          <p:nvGrpSpPr>
            <p:cNvPr id="29" name="Group 5"/>
            <p:cNvGrpSpPr/>
            <p:nvPr/>
          </p:nvGrpSpPr>
          <p:grpSpPr>
            <a:xfrm>
              <a:off x="0" y="0"/>
              <a:ext cx="6113966" cy="1409454"/>
              <a:chOff x="0" y="0"/>
              <a:chExt cx="1207697" cy="278411"/>
            </a:xfrm>
          </p:grpSpPr>
          <p:sp>
            <p:nvSpPr>
              <p:cNvPr id="31" name="Freeform 6"/>
              <p:cNvSpPr/>
              <p:nvPr/>
            </p:nvSpPr>
            <p:spPr>
              <a:xfrm>
                <a:off x="0" y="0"/>
                <a:ext cx="1207697" cy="278411"/>
              </a:xfrm>
              <a:custGeom>
                <a:avLst/>
                <a:gdLst/>
                <a:ahLst/>
                <a:cxnLst/>
                <a:rect l="l" t="t" r="r" b="b"/>
                <a:pathLst>
                  <a:path w="1207697" h="278411">
                    <a:moveTo>
                      <a:pt x="139205" y="0"/>
                    </a:moveTo>
                    <a:lnTo>
                      <a:pt x="1068492" y="0"/>
                    </a:lnTo>
                    <a:cubicBezTo>
                      <a:pt x="1145373" y="0"/>
                      <a:pt x="1207697" y="62324"/>
                      <a:pt x="1207697" y="139205"/>
                    </a:cubicBezTo>
                    <a:lnTo>
                      <a:pt x="1207697" y="139205"/>
                    </a:lnTo>
                    <a:cubicBezTo>
                      <a:pt x="1207697" y="176125"/>
                      <a:pt x="1193031" y="211532"/>
                      <a:pt x="1166925" y="237638"/>
                    </a:cubicBezTo>
                    <a:cubicBezTo>
                      <a:pt x="1140819" y="263744"/>
                      <a:pt x="1105411" y="278411"/>
                      <a:pt x="1068492" y="278411"/>
                    </a:cubicBezTo>
                    <a:lnTo>
                      <a:pt x="139205" y="278411"/>
                    </a:lnTo>
                    <a:cubicBezTo>
                      <a:pt x="62324" y="278411"/>
                      <a:pt x="0" y="216086"/>
                      <a:pt x="0" y="139205"/>
                    </a:cubicBezTo>
                    <a:lnTo>
                      <a:pt x="0" y="139205"/>
                    </a:lnTo>
                    <a:cubicBezTo>
                      <a:pt x="0" y="62324"/>
                      <a:pt x="62324" y="0"/>
                      <a:pt x="13920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32" name="TextBox 7"/>
              <p:cNvSpPr txBox="1"/>
              <p:nvPr/>
            </p:nvSpPr>
            <p:spPr>
              <a:xfrm>
                <a:off x="0" y="-66675"/>
                <a:ext cx="1207697" cy="34508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l">
                  <a:lnSpc>
                    <a:spcPts val="490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0" name="TextBox 8"/>
            <p:cNvSpPr txBox="1"/>
            <p:nvPr/>
          </p:nvSpPr>
          <p:spPr>
            <a:xfrm>
              <a:off x="168348" y="39242"/>
              <a:ext cx="6038486" cy="112851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6630"/>
                </a:lnSpc>
              </a:pPr>
              <a:r>
                <a:rPr lang="sv-SE" sz="3200" b="1" dirty="0">
                  <a:latin typeface="Clarendon Bold"/>
                  <a:ea typeface="Clarendon Bold"/>
                  <a:cs typeface="Clarendon Bold"/>
                  <a:sym typeface="Clarendon Bold"/>
                </a:rPr>
                <a:t>Mengungkapkan emosi dengan tepat</a:t>
              </a:r>
              <a:endParaRPr lang="en-US" sz="3200" b="1" dirty="0">
                <a:latin typeface="Clarendon Bold"/>
                <a:ea typeface="Clarendon Bold"/>
                <a:cs typeface="Clarendon Bold"/>
                <a:sym typeface="Clarendon Bold"/>
              </a:endParaRPr>
            </a:p>
          </p:txBody>
        </p:sp>
      </p:grpSp>
      <p:sp>
        <p:nvSpPr>
          <p:cNvPr id="34" name="TextBox 13"/>
          <p:cNvSpPr txBox="1"/>
          <p:nvPr/>
        </p:nvSpPr>
        <p:spPr>
          <a:xfrm>
            <a:off x="473263" y="5842802"/>
            <a:ext cx="8904628" cy="1990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3914"/>
              </a:lnSpc>
              <a:spcBef>
                <a:spcPct val="0"/>
              </a:spcBef>
            </a:pP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→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Bicara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baik-baik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,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bukan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teriakMencari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solusi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masalah</a:t>
            </a:r>
            <a:endParaRPr lang="en-US" sz="3000" dirty="0">
              <a:solidFill>
                <a:schemeClr val="bg1"/>
              </a:solidFill>
              <a:ea typeface="Alef"/>
              <a:cs typeface="Alef"/>
              <a:sym typeface="Alef"/>
            </a:endParaRPr>
          </a:p>
          <a:p>
            <a:pPr lvl="0">
              <a:lnSpc>
                <a:spcPts val="3914"/>
              </a:lnSpc>
              <a:spcBef>
                <a:spcPct val="0"/>
              </a:spcBef>
            </a:pP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→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Musyawarah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,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minta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bantuan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guruMengelola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pemicu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emosi</a:t>
            </a:r>
            <a:endParaRPr lang="en-US" sz="3000" dirty="0">
              <a:solidFill>
                <a:schemeClr val="bg1"/>
              </a:solidFill>
              <a:ea typeface="Alef"/>
              <a:cs typeface="Alef"/>
              <a:sym typeface="Alef"/>
            </a:endParaRPr>
          </a:p>
          <a:p>
            <a:pPr lvl="0">
              <a:lnSpc>
                <a:spcPts val="3914"/>
              </a:lnSpc>
              <a:spcBef>
                <a:spcPct val="0"/>
              </a:spcBef>
            </a:pP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→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Hindari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hal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yang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memicu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konflik</a:t>
            </a:r>
            <a:r>
              <a:rPr lang="en-US" sz="3000" dirty="0">
                <a:solidFill>
                  <a:schemeClr val="bg1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chemeClr val="bg1"/>
                </a:solidFill>
                <a:ea typeface="Alef"/>
                <a:cs typeface="Alef"/>
                <a:sym typeface="Alef"/>
              </a:rPr>
              <a:t>negatif</a:t>
            </a:r>
            <a:endParaRPr lang="en-US" sz="2899" dirty="0">
              <a:solidFill>
                <a:schemeClr val="bg1"/>
              </a:solidFill>
              <a:latin typeface="Alef"/>
              <a:ea typeface="Alef"/>
              <a:cs typeface="Alef"/>
              <a:sym typeface="Alef"/>
            </a:endParaRPr>
          </a:p>
        </p:txBody>
      </p:sp>
    </p:spTree>
  </p:cSld>
  <p:clrMapOvr>
    <a:masterClrMapping/>
  </p:clrMapOvr>
  <p:transition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3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86875" y="942975"/>
            <a:ext cx="10714251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8449"/>
              </a:lnSpc>
              <a:spcBef>
                <a:spcPct val="0"/>
              </a:spcBef>
            </a:pPr>
            <a:r>
              <a:rPr lang="en-US" sz="5400" b="1" dirty="0" err="1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Contoh</a:t>
            </a:r>
            <a:r>
              <a:rPr lang="en-US" sz="5400" b="1" dirty="0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5400" b="1" dirty="0" err="1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Strategi</a:t>
            </a:r>
            <a:r>
              <a:rPr lang="en-US" sz="5400" b="1" dirty="0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5400" b="1" dirty="0" err="1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Mengelola</a:t>
            </a:r>
            <a:r>
              <a:rPr lang="en-US" sz="5400" b="1" dirty="0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5400" b="1" dirty="0" err="1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Emosilaman</a:t>
            </a:r>
            <a:r>
              <a:rPr lang="en-US" sz="5400" b="1" dirty="0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5400" b="1" u="none" strike="noStrike" dirty="0" err="1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Sumber</a:t>
            </a:r>
            <a:r>
              <a:rPr lang="en-US" sz="5400" b="1" u="none" strike="noStrike" dirty="0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5400" b="1" u="none" strike="noStrike" dirty="0" err="1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Daya</a:t>
            </a:r>
            <a:endParaRPr lang="en-US" sz="5400" b="1" u="none" strike="noStrike" dirty="0">
              <a:solidFill>
                <a:srgbClr val="FFFFFF"/>
              </a:solidFill>
              <a:latin typeface="Clarendon Bold"/>
              <a:ea typeface="Clarendon Bold"/>
              <a:cs typeface="Clarendon Bold"/>
              <a:sym typeface="Clarendon Bold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9512297" y="3773748"/>
            <a:ext cx="5648918" cy="1057089"/>
            <a:chOff x="0" y="0"/>
            <a:chExt cx="6113966" cy="1409454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6113966" cy="1409454"/>
              <a:chOff x="0" y="0"/>
              <a:chExt cx="1207697" cy="278411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207697" cy="278411"/>
              </a:xfrm>
              <a:custGeom>
                <a:avLst/>
                <a:gdLst/>
                <a:ahLst/>
                <a:cxnLst/>
                <a:rect l="l" t="t" r="r" b="b"/>
                <a:pathLst>
                  <a:path w="1207697" h="278411">
                    <a:moveTo>
                      <a:pt x="139205" y="0"/>
                    </a:moveTo>
                    <a:lnTo>
                      <a:pt x="1068492" y="0"/>
                    </a:lnTo>
                    <a:cubicBezTo>
                      <a:pt x="1145373" y="0"/>
                      <a:pt x="1207697" y="62324"/>
                      <a:pt x="1207697" y="139205"/>
                    </a:cubicBezTo>
                    <a:lnTo>
                      <a:pt x="1207697" y="139205"/>
                    </a:lnTo>
                    <a:cubicBezTo>
                      <a:pt x="1207697" y="176125"/>
                      <a:pt x="1193031" y="211532"/>
                      <a:pt x="1166925" y="237638"/>
                    </a:cubicBezTo>
                    <a:cubicBezTo>
                      <a:pt x="1140819" y="263744"/>
                      <a:pt x="1105411" y="278411"/>
                      <a:pt x="1068492" y="278411"/>
                    </a:cubicBezTo>
                    <a:lnTo>
                      <a:pt x="139205" y="278411"/>
                    </a:lnTo>
                    <a:cubicBezTo>
                      <a:pt x="62324" y="278411"/>
                      <a:pt x="0" y="216086"/>
                      <a:pt x="0" y="139205"/>
                    </a:cubicBezTo>
                    <a:lnTo>
                      <a:pt x="0" y="139205"/>
                    </a:lnTo>
                    <a:cubicBezTo>
                      <a:pt x="0" y="62324"/>
                      <a:pt x="62324" y="0"/>
                      <a:pt x="13920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0" y="-66675"/>
                <a:ext cx="1207697" cy="34508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l">
                  <a:lnSpc>
                    <a:spcPts val="490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8" name="TextBox 8"/>
            <p:cNvSpPr txBox="1"/>
            <p:nvPr/>
          </p:nvSpPr>
          <p:spPr>
            <a:xfrm>
              <a:off x="447068" y="377702"/>
              <a:ext cx="5219826" cy="6400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00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Journaling / </a:t>
              </a:r>
              <a:r>
                <a:rPr lang="en-US" sz="2400" dirty="0" err="1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menulis</a:t>
              </a:r>
              <a:r>
                <a:rPr lang="en-US" sz="2400" dirty="0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perasaan</a:t>
              </a:r>
              <a:endParaRPr lang="en-US" sz="2400" dirty="0">
                <a:solidFill>
                  <a:srgbClr val="000000"/>
                </a:solidFill>
                <a:latin typeface="Clarendon"/>
                <a:ea typeface="Clarendon"/>
                <a:cs typeface="Clarendon"/>
                <a:sym typeface="Clarendon"/>
              </a:endParaRPr>
            </a:p>
          </p:txBody>
        </p:sp>
      </p:grpSp>
      <p:sp>
        <p:nvSpPr>
          <p:cNvPr id="39" name="Freeform 39"/>
          <p:cNvSpPr/>
          <p:nvPr/>
        </p:nvSpPr>
        <p:spPr>
          <a:xfrm rot="644030">
            <a:off x="14260231" y="7787495"/>
            <a:ext cx="4636338" cy="3066554"/>
          </a:xfrm>
          <a:custGeom>
            <a:avLst/>
            <a:gdLst/>
            <a:ahLst/>
            <a:cxnLst/>
            <a:rect l="l" t="t" r="r" b="b"/>
            <a:pathLst>
              <a:path w="4636338" h="3066554">
                <a:moveTo>
                  <a:pt x="0" y="0"/>
                </a:moveTo>
                <a:lnTo>
                  <a:pt x="4636339" y="0"/>
                </a:lnTo>
                <a:lnTo>
                  <a:pt x="4636339" y="3066554"/>
                </a:lnTo>
                <a:lnTo>
                  <a:pt x="0" y="30665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0"/>
          <p:cNvSpPr/>
          <p:nvPr/>
        </p:nvSpPr>
        <p:spPr>
          <a:xfrm rot="2536627">
            <a:off x="-968848" y="-1676400"/>
            <a:ext cx="3995097" cy="4114800"/>
          </a:xfrm>
          <a:custGeom>
            <a:avLst/>
            <a:gdLst/>
            <a:ahLst/>
            <a:cxnLst/>
            <a:rect l="l" t="t" r="r" b="b"/>
            <a:pathLst>
              <a:path w="3995097" h="4114800">
                <a:moveTo>
                  <a:pt x="0" y="0"/>
                </a:moveTo>
                <a:lnTo>
                  <a:pt x="3995096" y="0"/>
                </a:lnTo>
                <a:lnTo>
                  <a:pt x="399509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 rot="468777">
            <a:off x="14486794" y="2043767"/>
            <a:ext cx="2969423" cy="1535275"/>
          </a:xfrm>
          <a:custGeom>
            <a:avLst/>
            <a:gdLst/>
            <a:ahLst/>
            <a:cxnLst/>
            <a:rect l="l" t="t" r="r" b="b"/>
            <a:pathLst>
              <a:path w="2969423" h="1535275">
                <a:moveTo>
                  <a:pt x="0" y="0"/>
                </a:moveTo>
                <a:lnTo>
                  <a:pt x="2969424" y="0"/>
                </a:lnTo>
                <a:lnTo>
                  <a:pt x="2969424" y="1535275"/>
                </a:lnTo>
                <a:lnTo>
                  <a:pt x="0" y="15352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 rot="621212">
            <a:off x="952199" y="6471495"/>
            <a:ext cx="2284218" cy="2025474"/>
          </a:xfrm>
          <a:custGeom>
            <a:avLst/>
            <a:gdLst/>
            <a:ahLst/>
            <a:cxnLst/>
            <a:rect l="l" t="t" r="r" b="b"/>
            <a:pathLst>
              <a:path w="2284218" h="2025474">
                <a:moveTo>
                  <a:pt x="0" y="0"/>
                </a:moveTo>
                <a:lnTo>
                  <a:pt x="2284217" y="0"/>
                </a:lnTo>
                <a:lnTo>
                  <a:pt x="2284217" y="2025474"/>
                </a:lnTo>
                <a:lnTo>
                  <a:pt x="0" y="202547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43" name="Group 4"/>
          <p:cNvGrpSpPr/>
          <p:nvPr/>
        </p:nvGrpSpPr>
        <p:grpSpPr>
          <a:xfrm>
            <a:off x="3552232" y="3779560"/>
            <a:ext cx="5648918" cy="1057089"/>
            <a:chOff x="0" y="0"/>
            <a:chExt cx="6113966" cy="1409454"/>
          </a:xfrm>
        </p:grpSpPr>
        <p:grpSp>
          <p:nvGrpSpPr>
            <p:cNvPr id="44" name="Group 5"/>
            <p:cNvGrpSpPr/>
            <p:nvPr/>
          </p:nvGrpSpPr>
          <p:grpSpPr>
            <a:xfrm>
              <a:off x="0" y="0"/>
              <a:ext cx="6113966" cy="1409454"/>
              <a:chOff x="0" y="0"/>
              <a:chExt cx="1207697" cy="278411"/>
            </a:xfrm>
          </p:grpSpPr>
          <p:sp>
            <p:nvSpPr>
              <p:cNvPr id="46" name="Freeform 6"/>
              <p:cNvSpPr/>
              <p:nvPr/>
            </p:nvSpPr>
            <p:spPr>
              <a:xfrm>
                <a:off x="0" y="0"/>
                <a:ext cx="1207697" cy="278411"/>
              </a:xfrm>
              <a:custGeom>
                <a:avLst/>
                <a:gdLst/>
                <a:ahLst/>
                <a:cxnLst/>
                <a:rect l="l" t="t" r="r" b="b"/>
                <a:pathLst>
                  <a:path w="1207697" h="278411">
                    <a:moveTo>
                      <a:pt x="139205" y="0"/>
                    </a:moveTo>
                    <a:lnTo>
                      <a:pt x="1068492" y="0"/>
                    </a:lnTo>
                    <a:cubicBezTo>
                      <a:pt x="1145373" y="0"/>
                      <a:pt x="1207697" y="62324"/>
                      <a:pt x="1207697" y="139205"/>
                    </a:cubicBezTo>
                    <a:lnTo>
                      <a:pt x="1207697" y="139205"/>
                    </a:lnTo>
                    <a:cubicBezTo>
                      <a:pt x="1207697" y="176125"/>
                      <a:pt x="1193031" y="211532"/>
                      <a:pt x="1166925" y="237638"/>
                    </a:cubicBezTo>
                    <a:cubicBezTo>
                      <a:pt x="1140819" y="263744"/>
                      <a:pt x="1105411" y="278411"/>
                      <a:pt x="1068492" y="278411"/>
                    </a:cubicBezTo>
                    <a:lnTo>
                      <a:pt x="139205" y="278411"/>
                    </a:lnTo>
                    <a:cubicBezTo>
                      <a:pt x="62324" y="278411"/>
                      <a:pt x="0" y="216086"/>
                      <a:pt x="0" y="139205"/>
                    </a:cubicBezTo>
                    <a:lnTo>
                      <a:pt x="0" y="139205"/>
                    </a:lnTo>
                    <a:cubicBezTo>
                      <a:pt x="0" y="62324"/>
                      <a:pt x="62324" y="0"/>
                      <a:pt x="13920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47" name="TextBox 7"/>
              <p:cNvSpPr txBox="1"/>
              <p:nvPr/>
            </p:nvSpPr>
            <p:spPr>
              <a:xfrm>
                <a:off x="0" y="-66675"/>
                <a:ext cx="1207697" cy="34508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l">
                  <a:lnSpc>
                    <a:spcPts val="490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45" name="TextBox 8"/>
            <p:cNvSpPr txBox="1"/>
            <p:nvPr/>
          </p:nvSpPr>
          <p:spPr>
            <a:xfrm>
              <a:off x="467929" y="272790"/>
              <a:ext cx="5219826" cy="7181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00"/>
                </a:lnSpc>
                <a:spcBef>
                  <a:spcPct val="0"/>
                </a:spcBef>
              </a:pPr>
              <a:r>
                <a:rPr lang="en-US" sz="2400" dirty="0" err="1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Latihan</a:t>
              </a:r>
              <a:r>
                <a:rPr lang="en-US" sz="2400" dirty="0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pernapasan</a:t>
              </a:r>
              <a:r>
                <a:rPr lang="en-US" sz="2400" dirty="0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 4-4-6</a:t>
              </a:r>
            </a:p>
          </p:txBody>
        </p:sp>
      </p:grpSp>
      <p:grpSp>
        <p:nvGrpSpPr>
          <p:cNvPr id="48" name="Group 4"/>
          <p:cNvGrpSpPr/>
          <p:nvPr/>
        </p:nvGrpSpPr>
        <p:grpSpPr>
          <a:xfrm>
            <a:off x="3570966" y="5014590"/>
            <a:ext cx="5648918" cy="1132304"/>
            <a:chOff x="0" y="-100287"/>
            <a:chExt cx="6113966" cy="1509741"/>
          </a:xfrm>
        </p:grpSpPr>
        <p:grpSp>
          <p:nvGrpSpPr>
            <p:cNvPr id="49" name="Group 5"/>
            <p:cNvGrpSpPr/>
            <p:nvPr/>
          </p:nvGrpSpPr>
          <p:grpSpPr>
            <a:xfrm>
              <a:off x="0" y="0"/>
              <a:ext cx="6113966" cy="1409454"/>
              <a:chOff x="0" y="0"/>
              <a:chExt cx="1207697" cy="278411"/>
            </a:xfrm>
          </p:grpSpPr>
          <p:sp>
            <p:nvSpPr>
              <p:cNvPr id="51" name="Freeform 6"/>
              <p:cNvSpPr/>
              <p:nvPr/>
            </p:nvSpPr>
            <p:spPr>
              <a:xfrm>
                <a:off x="0" y="0"/>
                <a:ext cx="1207697" cy="278411"/>
              </a:xfrm>
              <a:custGeom>
                <a:avLst/>
                <a:gdLst/>
                <a:ahLst/>
                <a:cxnLst/>
                <a:rect l="l" t="t" r="r" b="b"/>
                <a:pathLst>
                  <a:path w="1207697" h="278411">
                    <a:moveTo>
                      <a:pt x="139205" y="0"/>
                    </a:moveTo>
                    <a:lnTo>
                      <a:pt x="1068492" y="0"/>
                    </a:lnTo>
                    <a:cubicBezTo>
                      <a:pt x="1145373" y="0"/>
                      <a:pt x="1207697" y="62324"/>
                      <a:pt x="1207697" y="139205"/>
                    </a:cubicBezTo>
                    <a:lnTo>
                      <a:pt x="1207697" y="139205"/>
                    </a:lnTo>
                    <a:cubicBezTo>
                      <a:pt x="1207697" y="176125"/>
                      <a:pt x="1193031" y="211532"/>
                      <a:pt x="1166925" y="237638"/>
                    </a:cubicBezTo>
                    <a:cubicBezTo>
                      <a:pt x="1140819" y="263744"/>
                      <a:pt x="1105411" y="278411"/>
                      <a:pt x="1068492" y="278411"/>
                    </a:cubicBezTo>
                    <a:lnTo>
                      <a:pt x="139205" y="278411"/>
                    </a:lnTo>
                    <a:cubicBezTo>
                      <a:pt x="62324" y="278411"/>
                      <a:pt x="0" y="216086"/>
                      <a:pt x="0" y="139205"/>
                    </a:cubicBezTo>
                    <a:lnTo>
                      <a:pt x="0" y="139205"/>
                    </a:lnTo>
                    <a:cubicBezTo>
                      <a:pt x="0" y="62324"/>
                      <a:pt x="62324" y="0"/>
                      <a:pt x="13920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2" name="TextBox 7"/>
              <p:cNvSpPr txBox="1"/>
              <p:nvPr/>
            </p:nvSpPr>
            <p:spPr>
              <a:xfrm>
                <a:off x="0" y="-66675"/>
                <a:ext cx="1207697" cy="34508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l">
                  <a:lnSpc>
                    <a:spcPts val="490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50" name="TextBox 8"/>
            <p:cNvSpPr txBox="1"/>
            <p:nvPr/>
          </p:nvSpPr>
          <p:spPr>
            <a:xfrm>
              <a:off x="447653" y="-100287"/>
              <a:ext cx="5219826" cy="13582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00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Self-talk </a:t>
              </a:r>
              <a:r>
                <a:rPr lang="en-US" sz="2400" dirty="0" err="1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positif</a:t>
              </a:r>
              <a:r>
                <a:rPr lang="en-US" sz="2400" dirty="0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 (“</a:t>
              </a:r>
              <a:r>
                <a:rPr lang="en-US" sz="2400" dirty="0" err="1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Aku</a:t>
              </a:r>
              <a:r>
                <a:rPr lang="en-US" sz="2400" dirty="0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bisa</a:t>
              </a:r>
              <a:r>
                <a:rPr lang="en-US" sz="2400" dirty="0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tenang</a:t>
              </a:r>
              <a:r>
                <a:rPr lang="en-US" sz="2400" dirty="0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”)</a:t>
              </a:r>
            </a:p>
          </p:txBody>
        </p:sp>
      </p:grpSp>
      <p:grpSp>
        <p:nvGrpSpPr>
          <p:cNvPr id="53" name="Group 4"/>
          <p:cNvGrpSpPr/>
          <p:nvPr/>
        </p:nvGrpSpPr>
        <p:grpSpPr>
          <a:xfrm>
            <a:off x="9512297" y="5077041"/>
            <a:ext cx="5648918" cy="1057089"/>
            <a:chOff x="0" y="0"/>
            <a:chExt cx="6113966" cy="1409454"/>
          </a:xfrm>
        </p:grpSpPr>
        <p:grpSp>
          <p:nvGrpSpPr>
            <p:cNvPr id="54" name="Group 5"/>
            <p:cNvGrpSpPr/>
            <p:nvPr/>
          </p:nvGrpSpPr>
          <p:grpSpPr>
            <a:xfrm>
              <a:off x="0" y="0"/>
              <a:ext cx="6113966" cy="1409454"/>
              <a:chOff x="0" y="0"/>
              <a:chExt cx="1207697" cy="278411"/>
            </a:xfrm>
          </p:grpSpPr>
          <p:sp>
            <p:nvSpPr>
              <p:cNvPr id="56" name="Freeform 6"/>
              <p:cNvSpPr/>
              <p:nvPr/>
            </p:nvSpPr>
            <p:spPr>
              <a:xfrm>
                <a:off x="0" y="0"/>
                <a:ext cx="1207697" cy="278411"/>
              </a:xfrm>
              <a:custGeom>
                <a:avLst/>
                <a:gdLst/>
                <a:ahLst/>
                <a:cxnLst/>
                <a:rect l="l" t="t" r="r" b="b"/>
                <a:pathLst>
                  <a:path w="1207697" h="278411">
                    <a:moveTo>
                      <a:pt x="139205" y="0"/>
                    </a:moveTo>
                    <a:lnTo>
                      <a:pt x="1068492" y="0"/>
                    </a:lnTo>
                    <a:cubicBezTo>
                      <a:pt x="1145373" y="0"/>
                      <a:pt x="1207697" y="62324"/>
                      <a:pt x="1207697" y="139205"/>
                    </a:cubicBezTo>
                    <a:lnTo>
                      <a:pt x="1207697" y="139205"/>
                    </a:lnTo>
                    <a:cubicBezTo>
                      <a:pt x="1207697" y="176125"/>
                      <a:pt x="1193031" y="211532"/>
                      <a:pt x="1166925" y="237638"/>
                    </a:cubicBezTo>
                    <a:cubicBezTo>
                      <a:pt x="1140819" y="263744"/>
                      <a:pt x="1105411" y="278411"/>
                      <a:pt x="1068492" y="278411"/>
                    </a:cubicBezTo>
                    <a:lnTo>
                      <a:pt x="139205" y="278411"/>
                    </a:lnTo>
                    <a:cubicBezTo>
                      <a:pt x="62324" y="278411"/>
                      <a:pt x="0" y="216086"/>
                      <a:pt x="0" y="139205"/>
                    </a:cubicBezTo>
                    <a:lnTo>
                      <a:pt x="0" y="139205"/>
                    </a:lnTo>
                    <a:cubicBezTo>
                      <a:pt x="0" y="62324"/>
                      <a:pt x="62324" y="0"/>
                      <a:pt x="13920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7" name="TextBox 7"/>
              <p:cNvSpPr txBox="1"/>
              <p:nvPr/>
            </p:nvSpPr>
            <p:spPr>
              <a:xfrm>
                <a:off x="0" y="-66675"/>
                <a:ext cx="1207697" cy="34508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l">
                  <a:lnSpc>
                    <a:spcPts val="490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55" name="TextBox 8"/>
            <p:cNvSpPr txBox="1"/>
            <p:nvPr/>
          </p:nvSpPr>
          <p:spPr>
            <a:xfrm>
              <a:off x="447068" y="377702"/>
              <a:ext cx="5219826" cy="6400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00"/>
                </a:lnSpc>
                <a:spcBef>
                  <a:spcPct val="0"/>
                </a:spcBef>
              </a:pPr>
              <a:r>
                <a:rPr lang="en-US" sz="2400" dirty="0" err="1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Menghitung</a:t>
              </a:r>
              <a:r>
                <a:rPr lang="en-US" sz="2400" dirty="0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 1–10 </a:t>
              </a:r>
              <a:r>
                <a:rPr lang="en-US" sz="2400" dirty="0" err="1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saat</a:t>
              </a:r>
              <a:r>
                <a:rPr lang="en-US" sz="2400" dirty="0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marah</a:t>
              </a:r>
              <a:endParaRPr lang="en-US" sz="2400" dirty="0">
                <a:solidFill>
                  <a:srgbClr val="000000"/>
                </a:solidFill>
                <a:latin typeface="Clarendon"/>
                <a:ea typeface="Clarendon"/>
                <a:cs typeface="Clarendon"/>
                <a:sym typeface="Clarendon"/>
              </a:endParaRPr>
            </a:p>
          </p:txBody>
        </p:sp>
      </p:grpSp>
      <p:grpSp>
        <p:nvGrpSpPr>
          <p:cNvPr id="58" name="Group 4"/>
          <p:cNvGrpSpPr/>
          <p:nvPr/>
        </p:nvGrpSpPr>
        <p:grpSpPr>
          <a:xfrm>
            <a:off x="3672250" y="6400050"/>
            <a:ext cx="5648918" cy="1057089"/>
            <a:chOff x="0" y="0"/>
            <a:chExt cx="6113966" cy="1409454"/>
          </a:xfrm>
        </p:grpSpPr>
        <p:grpSp>
          <p:nvGrpSpPr>
            <p:cNvPr id="59" name="Group 5"/>
            <p:cNvGrpSpPr/>
            <p:nvPr/>
          </p:nvGrpSpPr>
          <p:grpSpPr>
            <a:xfrm>
              <a:off x="0" y="0"/>
              <a:ext cx="6113966" cy="1409454"/>
              <a:chOff x="0" y="0"/>
              <a:chExt cx="1207697" cy="278411"/>
            </a:xfrm>
          </p:grpSpPr>
          <p:sp>
            <p:nvSpPr>
              <p:cNvPr id="61" name="Freeform 6"/>
              <p:cNvSpPr/>
              <p:nvPr/>
            </p:nvSpPr>
            <p:spPr>
              <a:xfrm>
                <a:off x="0" y="0"/>
                <a:ext cx="1207697" cy="278411"/>
              </a:xfrm>
              <a:custGeom>
                <a:avLst/>
                <a:gdLst/>
                <a:ahLst/>
                <a:cxnLst/>
                <a:rect l="l" t="t" r="r" b="b"/>
                <a:pathLst>
                  <a:path w="1207697" h="278411">
                    <a:moveTo>
                      <a:pt x="139205" y="0"/>
                    </a:moveTo>
                    <a:lnTo>
                      <a:pt x="1068492" y="0"/>
                    </a:lnTo>
                    <a:cubicBezTo>
                      <a:pt x="1145373" y="0"/>
                      <a:pt x="1207697" y="62324"/>
                      <a:pt x="1207697" y="139205"/>
                    </a:cubicBezTo>
                    <a:lnTo>
                      <a:pt x="1207697" y="139205"/>
                    </a:lnTo>
                    <a:cubicBezTo>
                      <a:pt x="1207697" y="176125"/>
                      <a:pt x="1193031" y="211532"/>
                      <a:pt x="1166925" y="237638"/>
                    </a:cubicBezTo>
                    <a:cubicBezTo>
                      <a:pt x="1140819" y="263744"/>
                      <a:pt x="1105411" y="278411"/>
                      <a:pt x="1068492" y="278411"/>
                    </a:cubicBezTo>
                    <a:lnTo>
                      <a:pt x="139205" y="278411"/>
                    </a:lnTo>
                    <a:cubicBezTo>
                      <a:pt x="62324" y="278411"/>
                      <a:pt x="0" y="216086"/>
                      <a:pt x="0" y="139205"/>
                    </a:cubicBezTo>
                    <a:lnTo>
                      <a:pt x="0" y="139205"/>
                    </a:lnTo>
                    <a:cubicBezTo>
                      <a:pt x="0" y="62324"/>
                      <a:pt x="62324" y="0"/>
                      <a:pt x="13920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62" name="TextBox 7"/>
              <p:cNvSpPr txBox="1"/>
              <p:nvPr/>
            </p:nvSpPr>
            <p:spPr>
              <a:xfrm>
                <a:off x="0" y="-66675"/>
                <a:ext cx="1207697" cy="34508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l">
                  <a:lnSpc>
                    <a:spcPts val="490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60" name="TextBox 8"/>
            <p:cNvSpPr txBox="1"/>
            <p:nvPr/>
          </p:nvSpPr>
          <p:spPr>
            <a:xfrm>
              <a:off x="447070" y="43195"/>
              <a:ext cx="5219826" cy="13582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00"/>
                </a:lnSpc>
                <a:spcBef>
                  <a:spcPct val="0"/>
                </a:spcBef>
              </a:pPr>
              <a:r>
                <a:rPr lang="sv-SE" sz="2400" dirty="0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Menjauh sebentar dari situasi konflik</a:t>
              </a:r>
              <a:endParaRPr lang="en-US" sz="2400" dirty="0">
                <a:solidFill>
                  <a:srgbClr val="000000"/>
                </a:solidFill>
                <a:latin typeface="Clarendon"/>
                <a:ea typeface="Clarendon"/>
                <a:cs typeface="Clarendon"/>
                <a:sym typeface="Clarendon"/>
              </a:endParaRPr>
            </a:p>
          </p:txBody>
        </p:sp>
      </p:grpSp>
      <p:grpSp>
        <p:nvGrpSpPr>
          <p:cNvPr id="63" name="Group 4"/>
          <p:cNvGrpSpPr/>
          <p:nvPr/>
        </p:nvGrpSpPr>
        <p:grpSpPr>
          <a:xfrm>
            <a:off x="9512297" y="6441708"/>
            <a:ext cx="5648918" cy="1057089"/>
            <a:chOff x="0" y="0"/>
            <a:chExt cx="6113966" cy="1409454"/>
          </a:xfrm>
        </p:grpSpPr>
        <p:grpSp>
          <p:nvGrpSpPr>
            <p:cNvPr id="64" name="Group 5"/>
            <p:cNvGrpSpPr/>
            <p:nvPr/>
          </p:nvGrpSpPr>
          <p:grpSpPr>
            <a:xfrm>
              <a:off x="0" y="0"/>
              <a:ext cx="6113966" cy="1409454"/>
              <a:chOff x="0" y="0"/>
              <a:chExt cx="1207697" cy="278411"/>
            </a:xfrm>
          </p:grpSpPr>
          <p:sp>
            <p:nvSpPr>
              <p:cNvPr id="66" name="Freeform 6"/>
              <p:cNvSpPr/>
              <p:nvPr/>
            </p:nvSpPr>
            <p:spPr>
              <a:xfrm>
                <a:off x="0" y="0"/>
                <a:ext cx="1207697" cy="278411"/>
              </a:xfrm>
              <a:custGeom>
                <a:avLst/>
                <a:gdLst/>
                <a:ahLst/>
                <a:cxnLst/>
                <a:rect l="l" t="t" r="r" b="b"/>
                <a:pathLst>
                  <a:path w="1207697" h="278411">
                    <a:moveTo>
                      <a:pt x="139205" y="0"/>
                    </a:moveTo>
                    <a:lnTo>
                      <a:pt x="1068492" y="0"/>
                    </a:lnTo>
                    <a:cubicBezTo>
                      <a:pt x="1145373" y="0"/>
                      <a:pt x="1207697" y="62324"/>
                      <a:pt x="1207697" y="139205"/>
                    </a:cubicBezTo>
                    <a:lnTo>
                      <a:pt x="1207697" y="139205"/>
                    </a:lnTo>
                    <a:cubicBezTo>
                      <a:pt x="1207697" y="176125"/>
                      <a:pt x="1193031" y="211532"/>
                      <a:pt x="1166925" y="237638"/>
                    </a:cubicBezTo>
                    <a:cubicBezTo>
                      <a:pt x="1140819" y="263744"/>
                      <a:pt x="1105411" y="278411"/>
                      <a:pt x="1068492" y="278411"/>
                    </a:cubicBezTo>
                    <a:lnTo>
                      <a:pt x="139205" y="278411"/>
                    </a:lnTo>
                    <a:cubicBezTo>
                      <a:pt x="62324" y="278411"/>
                      <a:pt x="0" y="216086"/>
                      <a:pt x="0" y="139205"/>
                    </a:cubicBezTo>
                    <a:lnTo>
                      <a:pt x="0" y="139205"/>
                    </a:lnTo>
                    <a:cubicBezTo>
                      <a:pt x="0" y="62324"/>
                      <a:pt x="62324" y="0"/>
                      <a:pt x="139205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67" name="TextBox 7"/>
              <p:cNvSpPr txBox="1"/>
              <p:nvPr/>
            </p:nvSpPr>
            <p:spPr>
              <a:xfrm>
                <a:off x="0" y="-66675"/>
                <a:ext cx="1207697" cy="34508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l">
                  <a:lnSpc>
                    <a:spcPts val="490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65" name="TextBox 8"/>
            <p:cNvSpPr txBox="1"/>
            <p:nvPr/>
          </p:nvSpPr>
          <p:spPr>
            <a:xfrm>
              <a:off x="447068" y="352702"/>
              <a:ext cx="5219826" cy="6366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00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⁠</a:t>
              </a:r>
              <a:r>
                <a:rPr lang="en-US" sz="2400" dirty="0" err="1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Curhat</a:t>
              </a:r>
              <a:r>
                <a:rPr lang="en-US" sz="2400" dirty="0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ke</a:t>
              </a:r>
              <a:r>
                <a:rPr lang="en-US" sz="2400" dirty="0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 orang yang </a:t>
              </a:r>
              <a:r>
                <a:rPr lang="en-US" sz="2400" dirty="0" err="1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dipercaya</a:t>
              </a:r>
              <a:endParaRPr lang="en-US" sz="2400" dirty="0">
                <a:solidFill>
                  <a:srgbClr val="000000"/>
                </a:solidFill>
                <a:latin typeface="Clarendon"/>
                <a:ea typeface="Clarendon"/>
                <a:cs typeface="Clarendon"/>
                <a:sym typeface="Clarendon"/>
              </a:endParaRPr>
            </a:p>
          </p:txBody>
        </p:sp>
      </p:grpSp>
      <p:sp>
        <p:nvSpPr>
          <p:cNvPr id="3" name="TextBox 5">
            <a:extLst>
              <a:ext uri="{FF2B5EF4-FFF2-40B4-BE49-F238E27FC236}">
                <a16:creationId xmlns:a16="http://schemas.microsoft.com/office/drawing/2014/main" id="{2FFD65CB-907E-6762-2EE6-A63A7155AB97}"/>
              </a:ext>
            </a:extLst>
          </p:cNvPr>
          <p:cNvSpPr txBox="1"/>
          <p:nvPr/>
        </p:nvSpPr>
        <p:spPr>
          <a:xfrm>
            <a:off x="17227297" y="9220200"/>
            <a:ext cx="216406" cy="346249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FDFAED"/>
                </a:solidFill>
                <a:latin typeface="Alef"/>
                <a:ea typeface="Alef"/>
                <a:cs typeface="Alef"/>
                <a:sym typeface="Alef"/>
              </a:rPr>
              <a:t>13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3738095"/>
            <a:chOff x="0" y="0"/>
            <a:chExt cx="4816593" cy="98451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984519"/>
            </a:xfrm>
            <a:custGeom>
              <a:avLst/>
              <a:gdLst/>
              <a:ahLst/>
              <a:cxnLst/>
              <a:rect l="l" t="t" r="r" b="b"/>
              <a:pathLst>
                <a:path w="4816592" h="984519">
                  <a:moveTo>
                    <a:pt x="0" y="0"/>
                  </a:moveTo>
                  <a:lnTo>
                    <a:pt x="4816592" y="0"/>
                  </a:lnTo>
                  <a:lnTo>
                    <a:pt x="4816592" y="984519"/>
                  </a:lnTo>
                  <a:lnTo>
                    <a:pt x="0" y="984519"/>
                  </a:lnTo>
                  <a:close/>
                </a:path>
              </a:pathLst>
            </a:custGeom>
            <a:solidFill>
              <a:srgbClr val="1C3D69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816593" cy="105119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67"/>
                </a:lnSpc>
              </a:pPr>
              <a:endParaRPr/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1905272" y="771525"/>
            <a:ext cx="14477457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99"/>
              </a:lnSpc>
            </a:pPr>
            <a:r>
              <a:rPr lang="en-US" sz="6000" b="1" dirty="0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Cara </a:t>
            </a:r>
            <a:r>
              <a:rPr lang="en-US" sz="6000" b="1" dirty="0" err="1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Menyelesaikan</a:t>
            </a:r>
            <a:r>
              <a:rPr lang="en-US" sz="6000" b="1" dirty="0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6000" b="1" dirty="0" err="1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Konflik</a:t>
            </a:r>
            <a:r>
              <a:rPr lang="en-US" sz="6000" b="1" dirty="0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6000" b="1" dirty="0" err="1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Teman</a:t>
            </a:r>
            <a:r>
              <a:rPr lang="en-US" sz="6000" b="1" dirty="0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6000" b="1" dirty="0" err="1">
                <a:solidFill>
                  <a:srgbClr val="FFFFFF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Sebaya</a:t>
            </a:r>
            <a:endParaRPr lang="en-US" sz="6000" b="1" dirty="0">
              <a:solidFill>
                <a:srgbClr val="FFFFFF"/>
              </a:solidFill>
              <a:latin typeface="Clarendon Bold"/>
              <a:ea typeface="Clarendon Bold"/>
              <a:cs typeface="Clarendon Bold"/>
              <a:sym typeface="Clarendon Bold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905272" y="4020947"/>
            <a:ext cx="1447745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indent="-1143000">
              <a:buFont typeface="+mj-lt"/>
              <a:buAutoNum type="alphaUcPeriod"/>
            </a:pPr>
            <a:r>
              <a:rPr lang="en-US" sz="5400" dirty="0" err="1"/>
              <a:t>Tenangkan</a:t>
            </a:r>
            <a:r>
              <a:rPr lang="en-US" sz="5400" dirty="0"/>
              <a:t> </a:t>
            </a:r>
            <a:r>
              <a:rPr lang="en-US" sz="5400" dirty="0" err="1"/>
              <a:t>emosi</a:t>
            </a:r>
            <a:r>
              <a:rPr lang="en-US" sz="5400" dirty="0"/>
              <a:t> </a:t>
            </a:r>
            <a:r>
              <a:rPr lang="en-US" sz="5400" dirty="0" err="1"/>
              <a:t>dulu</a:t>
            </a:r>
            <a:endParaRPr lang="en-US" sz="5400" dirty="0"/>
          </a:p>
          <a:p>
            <a:pPr marL="1143000" indent="-1143000">
              <a:buFont typeface="+mj-lt"/>
              <a:buAutoNum type="alphaUcPeriod"/>
            </a:pPr>
            <a:r>
              <a:rPr lang="en-US" sz="5400" dirty="0"/>
              <a:t>⁠</a:t>
            </a:r>
            <a:r>
              <a:rPr lang="en-US" sz="5400" dirty="0" err="1"/>
              <a:t>Dengarkan</a:t>
            </a:r>
            <a:r>
              <a:rPr lang="en-US" sz="5400" dirty="0"/>
              <a:t> </a:t>
            </a:r>
            <a:r>
              <a:rPr lang="en-US" sz="5400" dirty="0" err="1"/>
              <a:t>tanpa</a:t>
            </a:r>
            <a:r>
              <a:rPr lang="en-US" sz="5400" dirty="0"/>
              <a:t> </a:t>
            </a:r>
            <a:r>
              <a:rPr lang="en-US" sz="5400" dirty="0" err="1"/>
              <a:t>menyela</a:t>
            </a:r>
            <a:endParaRPr lang="en-US" sz="5400" dirty="0"/>
          </a:p>
          <a:p>
            <a:pPr marL="1143000" indent="-1143000">
              <a:buFont typeface="+mj-lt"/>
              <a:buAutoNum type="alphaUcPeriod"/>
            </a:pPr>
            <a:r>
              <a:rPr lang="en-US" sz="5400" dirty="0" err="1"/>
              <a:t>Sampaikan</a:t>
            </a:r>
            <a:r>
              <a:rPr lang="en-US" sz="5400" dirty="0"/>
              <a:t> </a:t>
            </a:r>
            <a:r>
              <a:rPr lang="en-US" sz="5400" dirty="0" err="1"/>
              <a:t>pendapat</a:t>
            </a:r>
            <a:r>
              <a:rPr lang="en-US" sz="5400" dirty="0"/>
              <a:t> </a:t>
            </a:r>
            <a:r>
              <a:rPr lang="en-US" sz="5400" dirty="0" err="1"/>
              <a:t>dengan</a:t>
            </a:r>
            <a:r>
              <a:rPr lang="en-US" sz="5400" dirty="0"/>
              <a:t> “</a:t>
            </a:r>
            <a:r>
              <a:rPr lang="en-US" sz="5400" dirty="0" err="1"/>
              <a:t>Saya</a:t>
            </a:r>
            <a:r>
              <a:rPr lang="en-US" sz="5400" dirty="0"/>
              <a:t> </a:t>
            </a:r>
            <a:r>
              <a:rPr lang="en-US" sz="5400" dirty="0" err="1"/>
              <a:t>merasa</a:t>
            </a:r>
            <a:r>
              <a:rPr lang="en-US" sz="5400" dirty="0"/>
              <a:t>…”</a:t>
            </a:r>
          </a:p>
          <a:p>
            <a:pPr marL="1143000" indent="-1143000">
              <a:buFont typeface="+mj-lt"/>
              <a:buAutoNum type="alphaUcPeriod"/>
            </a:pPr>
            <a:r>
              <a:rPr lang="en-US" sz="5400" dirty="0"/>
              <a:t>⁠</a:t>
            </a:r>
            <a:r>
              <a:rPr lang="en-US" sz="5400" dirty="0" err="1"/>
              <a:t>Cari</a:t>
            </a:r>
            <a:r>
              <a:rPr lang="en-US" sz="5400" dirty="0"/>
              <a:t> </a:t>
            </a:r>
            <a:r>
              <a:rPr lang="en-US" sz="5400" dirty="0" err="1"/>
              <a:t>titik</a:t>
            </a:r>
            <a:r>
              <a:rPr lang="en-US" sz="5400" dirty="0"/>
              <a:t> </a:t>
            </a:r>
            <a:r>
              <a:rPr lang="en-US" sz="5400" dirty="0" err="1"/>
              <a:t>temu</a:t>
            </a:r>
            <a:r>
              <a:rPr lang="en-US" sz="5400" dirty="0"/>
              <a:t>, </a:t>
            </a:r>
            <a:r>
              <a:rPr lang="en-US" sz="5400" dirty="0" err="1"/>
              <a:t>bukan</a:t>
            </a:r>
            <a:r>
              <a:rPr lang="en-US" sz="5400" dirty="0"/>
              <a:t> </a:t>
            </a:r>
            <a:r>
              <a:rPr lang="en-US" sz="5400" dirty="0" err="1"/>
              <a:t>mencari</a:t>
            </a:r>
            <a:r>
              <a:rPr lang="en-US" sz="5400" dirty="0"/>
              <a:t> </a:t>
            </a:r>
            <a:r>
              <a:rPr lang="en-US" sz="5400" dirty="0" err="1"/>
              <a:t>siapa</a:t>
            </a:r>
            <a:r>
              <a:rPr lang="en-US" sz="5400" dirty="0"/>
              <a:t> yang </a:t>
            </a:r>
            <a:r>
              <a:rPr lang="en-US" sz="5400" dirty="0" err="1"/>
              <a:t>benar</a:t>
            </a:r>
            <a:endParaRPr lang="en-US" sz="5400" dirty="0"/>
          </a:p>
          <a:p>
            <a:pPr marL="1143000" indent="-1143000">
              <a:buFont typeface="+mj-lt"/>
              <a:buAutoNum type="alphaUcPeriod"/>
            </a:pPr>
            <a:r>
              <a:rPr lang="en-US" sz="5400" dirty="0" err="1"/>
              <a:t>Buat</a:t>
            </a:r>
            <a:r>
              <a:rPr lang="en-US" sz="5400" dirty="0"/>
              <a:t> </a:t>
            </a:r>
            <a:r>
              <a:rPr lang="en-US" sz="5400" dirty="0" err="1"/>
              <a:t>kesepakatan</a:t>
            </a:r>
            <a:r>
              <a:rPr lang="en-US" sz="5400" dirty="0"/>
              <a:t> </a:t>
            </a:r>
            <a:r>
              <a:rPr lang="en-US" sz="5400" dirty="0" err="1"/>
              <a:t>bersama</a:t>
            </a:r>
            <a:r>
              <a:rPr lang="en-US" sz="5400" dirty="0"/>
              <a:t>- ⁠</a:t>
            </a:r>
            <a:r>
              <a:rPr lang="en-US" sz="5400" dirty="0" err="1"/>
              <a:t>Jika</a:t>
            </a:r>
            <a:r>
              <a:rPr lang="en-US" sz="5400" dirty="0"/>
              <a:t> </a:t>
            </a:r>
            <a:r>
              <a:rPr lang="en-US" sz="5400" dirty="0" err="1"/>
              <a:t>konflik</a:t>
            </a:r>
            <a:r>
              <a:rPr lang="en-US" sz="5400" dirty="0"/>
              <a:t> </a:t>
            </a:r>
            <a:r>
              <a:rPr lang="en-US" sz="5400" dirty="0" err="1"/>
              <a:t>berat</a:t>
            </a:r>
            <a:r>
              <a:rPr lang="en-US" sz="5400" dirty="0"/>
              <a:t> → </a:t>
            </a:r>
            <a:r>
              <a:rPr lang="en-US" sz="5400" dirty="0" err="1"/>
              <a:t>minta</a:t>
            </a:r>
            <a:r>
              <a:rPr lang="en-US" sz="5400" dirty="0"/>
              <a:t> </a:t>
            </a:r>
            <a:r>
              <a:rPr lang="en-US" sz="5400" dirty="0" err="1"/>
              <a:t>bantuan</a:t>
            </a:r>
            <a:r>
              <a:rPr lang="en-US" sz="5400" dirty="0"/>
              <a:t> guru BK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55FC284-3114-666A-2F2E-AEA4A82E22E7}"/>
              </a:ext>
            </a:extLst>
          </p:cNvPr>
          <p:cNvSpPr txBox="1"/>
          <p:nvPr/>
        </p:nvSpPr>
        <p:spPr>
          <a:xfrm>
            <a:off x="17217679" y="9220200"/>
            <a:ext cx="235642" cy="346249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latin typeface="Alef"/>
                <a:ea typeface="Alef"/>
                <a:cs typeface="Alef"/>
                <a:sym typeface="Alef"/>
              </a:rPr>
              <a:t>14</a:t>
            </a:r>
          </a:p>
        </p:txBody>
      </p:sp>
    </p:spTree>
  </p:cSld>
  <p:clrMapOvr>
    <a:masterClrMapping/>
  </p:clrMapOvr>
  <p:transition spd="slow">
    <p:push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05846" y="2247900"/>
            <a:ext cx="5532002" cy="12268553"/>
          </a:xfrm>
          <a:custGeom>
            <a:avLst/>
            <a:gdLst/>
            <a:ahLst/>
            <a:cxnLst/>
            <a:rect l="l" t="t" r="r" b="b"/>
            <a:pathLst>
              <a:path w="5532002" h="12268553">
                <a:moveTo>
                  <a:pt x="0" y="0"/>
                </a:moveTo>
                <a:lnTo>
                  <a:pt x="5532002" y="0"/>
                </a:lnTo>
                <a:lnTo>
                  <a:pt x="5532002" y="12268553"/>
                </a:lnTo>
                <a:lnTo>
                  <a:pt x="0" y="122685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13944600" y="-1887313"/>
            <a:ext cx="5082200" cy="6500488"/>
          </a:xfrm>
          <a:custGeom>
            <a:avLst/>
            <a:gdLst/>
            <a:ahLst/>
            <a:cxnLst/>
            <a:rect l="l" t="t" r="r" b="b"/>
            <a:pathLst>
              <a:path w="5082200" h="6500488">
                <a:moveTo>
                  <a:pt x="5082200" y="0"/>
                </a:moveTo>
                <a:lnTo>
                  <a:pt x="0" y="0"/>
                </a:lnTo>
                <a:lnTo>
                  <a:pt x="0" y="6500488"/>
                </a:lnTo>
                <a:lnTo>
                  <a:pt x="5082200" y="6500488"/>
                </a:lnTo>
                <a:lnTo>
                  <a:pt x="508220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644030">
            <a:off x="12287727" y="7219884"/>
            <a:ext cx="6221186" cy="4114800"/>
          </a:xfrm>
          <a:custGeom>
            <a:avLst/>
            <a:gdLst/>
            <a:ahLst/>
            <a:cxnLst/>
            <a:rect l="l" t="t" r="r" b="b"/>
            <a:pathLst>
              <a:path w="6221186" h="4114800">
                <a:moveTo>
                  <a:pt x="0" y="0"/>
                </a:moveTo>
                <a:lnTo>
                  <a:pt x="6221186" y="0"/>
                </a:lnTo>
                <a:lnTo>
                  <a:pt x="622118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2536627">
            <a:off x="-968848" y="-1676400"/>
            <a:ext cx="3995097" cy="4114800"/>
          </a:xfrm>
          <a:custGeom>
            <a:avLst/>
            <a:gdLst/>
            <a:ahLst/>
            <a:cxnLst/>
            <a:rect l="l" t="t" r="r" b="b"/>
            <a:pathLst>
              <a:path w="3995097" h="4114800">
                <a:moveTo>
                  <a:pt x="0" y="0"/>
                </a:moveTo>
                <a:lnTo>
                  <a:pt x="3995096" y="0"/>
                </a:lnTo>
                <a:lnTo>
                  <a:pt x="399509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3019946" y="381000"/>
            <a:ext cx="12530864" cy="9946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8680"/>
              </a:lnSpc>
              <a:spcBef>
                <a:spcPct val="0"/>
              </a:spcBef>
            </a:pPr>
            <a:r>
              <a:rPr lang="en-US" sz="48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Manfaat</a:t>
            </a:r>
            <a:r>
              <a:rPr lang="en-US" sz="48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48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Manajemen</a:t>
            </a:r>
            <a:r>
              <a:rPr lang="en-US" sz="48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48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Emosi</a:t>
            </a:r>
            <a:r>
              <a:rPr lang="en-US" sz="48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48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pada</a:t>
            </a:r>
            <a:r>
              <a:rPr lang="en-US" sz="48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4800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Siswa</a:t>
            </a:r>
            <a:endParaRPr lang="en-US" sz="4800" b="1" u="none" strike="noStrike" dirty="0">
              <a:solidFill>
                <a:srgbClr val="212A29"/>
              </a:solidFill>
              <a:latin typeface="Clarendon Bold"/>
              <a:ea typeface="Clarendon Bold"/>
              <a:cs typeface="Clarendon Bold"/>
              <a:sym typeface="Clarendon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7227297" y="9220200"/>
            <a:ext cx="216406" cy="346249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FDFAED"/>
                </a:solidFill>
                <a:latin typeface="Alef"/>
                <a:ea typeface="Alef"/>
                <a:cs typeface="Alef"/>
                <a:sym typeface="Alef"/>
              </a:rPr>
              <a:t>15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940791" y="1925895"/>
            <a:ext cx="9144000" cy="72943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200" dirty="0" err="1"/>
              <a:t>Tidak</a:t>
            </a:r>
            <a:r>
              <a:rPr lang="en-US" sz="5200" dirty="0"/>
              <a:t> </a:t>
            </a:r>
            <a:r>
              <a:rPr lang="en-US" sz="5200" dirty="0" err="1"/>
              <a:t>mudah</a:t>
            </a:r>
            <a:r>
              <a:rPr lang="en-US" sz="5200" dirty="0"/>
              <a:t> </a:t>
            </a:r>
            <a:r>
              <a:rPr lang="en-US" sz="5200" dirty="0" err="1"/>
              <a:t>tersinggung</a:t>
            </a:r>
            <a:r>
              <a:rPr lang="en-US" sz="5200" dirty="0"/>
              <a:t>/</a:t>
            </a:r>
            <a:r>
              <a:rPr lang="en-US" sz="5200" dirty="0" err="1"/>
              <a:t>marah</a:t>
            </a:r>
            <a:endParaRPr lang="en-US" sz="52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200" dirty="0" err="1"/>
              <a:t>Permasalahan</a:t>
            </a:r>
            <a:r>
              <a:rPr lang="en-US" sz="5200" dirty="0"/>
              <a:t> </a:t>
            </a:r>
            <a:r>
              <a:rPr lang="en-US" sz="5200" dirty="0" err="1"/>
              <a:t>pertemanan</a:t>
            </a:r>
            <a:r>
              <a:rPr lang="en-US" sz="5200" dirty="0"/>
              <a:t> </a:t>
            </a:r>
            <a:r>
              <a:rPr lang="en-US" sz="5200" dirty="0" err="1"/>
              <a:t>berkurang</a:t>
            </a:r>
            <a:endParaRPr lang="en-US" sz="52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200" dirty="0" err="1"/>
              <a:t>Belajar</a:t>
            </a:r>
            <a:r>
              <a:rPr lang="en-US" sz="5200" dirty="0"/>
              <a:t> </a:t>
            </a:r>
            <a:r>
              <a:rPr lang="en-US" sz="5200" dirty="0" err="1"/>
              <a:t>jadi</a:t>
            </a:r>
            <a:r>
              <a:rPr lang="en-US" sz="5200" dirty="0"/>
              <a:t> </a:t>
            </a:r>
            <a:r>
              <a:rPr lang="en-US" sz="5200" dirty="0" err="1"/>
              <a:t>lebih</a:t>
            </a:r>
            <a:r>
              <a:rPr lang="en-US" sz="5200" dirty="0"/>
              <a:t> focus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200" dirty="0" err="1"/>
              <a:t>Meningkatkan</a:t>
            </a:r>
            <a:r>
              <a:rPr lang="en-US" sz="5200" dirty="0"/>
              <a:t> </a:t>
            </a:r>
            <a:r>
              <a:rPr lang="en-US" sz="5200" dirty="0" err="1"/>
              <a:t>hubungan</a:t>
            </a:r>
            <a:r>
              <a:rPr lang="en-US" sz="5200" dirty="0"/>
              <a:t> </a:t>
            </a:r>
            <a:r>
              <a:rPr lang="en-US" sz="5200" dirty="0" err="1"/>
              <a:t>sosial</a:t>
            </a:r>
            <a:endParaRPr lang="en-US" sz="52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200" dirty="0"/>
              <a:t>⁠</a:t>
            </a:r>
            <a:r>
              <a:rPr lang="en-US" sz="5200" dirty="0" err="1"/>
              <a:t>Lingkungan</a:t>
            </a:r>
            <a:r>
              <a:rPr lang="en-US" sz="5200" dirty="0"/>
              <a:t> </a:t>
            </a:r>
            <a:r>
              <a:rPr lang="en-US" sz="5200" dirty="0" err="1"/>
              <a:t>kelas</a:t>
            </a:r>
            <a:r>
              <a:rPr lang="en-US" sz="5200" dirty="0"/>
              <a:t> </a:t>
            </a:r>
            <a:r>
              <a:rPr lang="en-US" sz="5200" dirty="0" err="1"/>
              <a:t>lebih</a:t>
            </a:r>
            <a:r>
              <a:rPr lang="en-US" sz="5200" dirty="0"/>
              <a:t> </a:t>
            </a:r>
            <a:r>
              <a:rPr lang="en-US" sz="5200" dirty="0" err="1"/>
              <a:t>damai</a:t>
            </a:r>
            <a:endParaRPr lang="en-US" sz="52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200" dirty="0" err="1"/>
              <a:t>Mengurangi</a:t>
            </a:r>
            <a:r>
              <a:rPr lang="en-US" sz="5200" dirty="0"/>
              <a:t> </a:t>
            </a:r>
            <a:r>
              <a:rPr lang="en-US" sz="5200" dirty="0" err="1"/>
              <a:t>risiko</a:t>
            </a:r>
            <a:r>
              <a:rPr lang="en-US" sz="5200" dirty="0"/>
              <a:t> bullying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3141128">
            <a:off x="-1315058" y="7200900"/>
            <a:ext cx="6221186" cy="4114800"/>
          </a:xfrm>
          <a:custGeom>
            <a:avLst/>
            <a:gdLst/>
            <a:ahLst/>
            <a:cxnLst/>
            <a:rect l="l" t="t" r="r" b="b"/>
            <a:pathLst>
              <a:path w="6221186" h="4114800">
                <a:moveTo>
                  <a:pt x="0" y="0"/>
                </a:moveTo>
                <a:lnTo>
                  <a:pt x="6221185" y="0"/>
                </a:lnTo>
                <a:lnTo>
                  <a:pt x="622118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8769417">
            <a:off x="14973722" y="-1028700"/>
            <a:ext cx="3995097" cy="4114800"/>
          </a:xfrm>
          <a:custGeom>
            <a:avLst/>
            <a:gdLst/>
            <a:ahLst/>
            <a:cxnLst/>
            <a:rect l="l" t="t" r="r" b="b"/>
            <a:pathLst>
              <a:path w="3995097" h="4114800">
                <a:moveTo>
                  <a:pt x="0" y="0"/>
                </a:moveTo>
                <a:lnTo>
                  <a:pt x="3995097" y="0"/>
                </a:lnTo>
                <a:lnTo>
                  <a:pt x="399509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1302650">
            <a:off x="-864695" y="-468955"/>
            <a:ext cx="3359360" cy="1736882"/>
          </a:xfrm>
          <a:custGeom>
            <a:avLst/>
            <a:gdLst/>
            <a:ahLst/>
            <a:cxnLst/>
            <a:rect l="l" t="t" r="r" b="b"/>
            <a:pathLst>
              <a:path w="3359360" h="1736882">
                <a:moveTo>
                  <a:pt x="0" y="0"/>
                </a:moveTo>
                <a:lnTo>
                  <a:pt x="3359359" y="0"/>
                </a:lnTo>
                <a:lnTo>
                  <a:pt x="3359359" y="1736882"/>
                </a:lnTo>
                <a:lnTo>
                  <a:pt x="0" y="17368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603996">
            <a:off x="16047081" y="8317653"/>
            <a:ext cx="2829272" cy="2508788"/>
          </a:xfrm>
          <a:custGeom>
            <a:avLst/>
            <a:gdLst/>
            <a:ahLst/>
            <a:cxnLst/>
            <a:rect l="l" t="t" r="r" b="b"/>
            <a:pathLst>
              <a:path w="2829272" h="2508788">
                <a:moveTo>
                  <a:pt x="0" y="0"/>
                </a:moveTo>
                <a:lnTo>
                  <a:pt x="2829272" y="0"/>
                </a:lnTo>
                <a:lnTo>
                  <a:pt x="2829272" y="2508788"/>
                </a:lnTo>
                <a:lnTo>
                  <a:pt x="0" y="25087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2584501">
            <a:off x="287409" y="4365699"/>
            <a:ext cx="605057" cy="1080460"/>
          </a:xfrm>
          <a:custGeom>
            <a:avLst/>
            <a:gdLst/>
            <a:ahLst/>
            <a:cxnLst/>
            <a:rect l="l" t="t" r="r" b="b"/>
            <a:pathLst>
              <a:path w="605057" h="1080460">
                <a:moveTo>
                  <a:pt x="0" y="0"/>
                </a:moveTo>
                <a:lnTo>
                  <a:pt x="605057" y="0"/>
                </a:lnTo>
                <a:lnTo>
                  <a:pt x="605057" y="1080460"/>
                </a:lnTo>
                <a:lnTo>
                  <a:pt x="0" y="10804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172598">
            <a:off x="16527930" y="4491134"/>
            <a:ext cx="1543937" cy="1558102"/>
          </a:xfrm>
          <a:custGeom>
            <a:avLst/>
            <a:gdLst/>
            <a:ahLst/>
            <a:cxnLst/>
            <a:rect l="l" t="t" r="r" b="b"/>
            <a:pathLst>
              <a:path w="1543937" h="1558102">
                <a:moveTo>
                  <a:pt x="0" y="0"/>
                </a:moveTo>
                <a:lnTo>
                  <a:pt x="1543937" y="0"/>
                </a:lnTo>
                <a:lnTo>
                  <a:pt x="1543937" y="1558101"/>
                </a:lnTo>
                <a:lnTo>
                  <a:pt x="0" y="155810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4775199" y="352591"/>
            <a:ext cx="8136876" cy="1650750"/>
            <a:chOff x="-33868" y="-144661"/>
            <a:chExt cx="10849169" cy="2201000"/>
          </a:xfrm>
        </p:grpSpPr>
        <p:grpSp>
          <p:nvGrpSpPr>
            <p:cNvPr id="9" name="Group 9"/>
            <p:cNvGrpSpPr/>
            <p:nvPr/>
          </p:nvGrpSpPr>
          <p:grpSpPr>
            <a:xfrm>
              <a:off x="-33868" y="-144661"/>
              <a:ext cx="10849169" cy="2201000"/>
              <a:chOff x="-6690" y="-28575"/>
              <a:chExt cx="2143046" cy="43476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-6690" y="0"/>
                <a:ext cx="2136356" cy="406190"/>
              </a:xfrm>
              <a:custGeom>
                <a:avLst/>
                <a:gdLst/>
                <a:ahLst/>
                <a:cxnLst/>
                <a:rect l="l" t="t" r="r" b="b"/>
                <a:pathLst>
                  <a:path w="2136356" h="406190">
                    <a:moveTo>
                      <a:pt x="0" y="0"/>
                    </a:moveTo>
                    <a:lnTo>
                      <a:pt x="2136356" y="0"/>
                    </a:lnTo>
                    <a:lnTo>
                      <a:pt x="2136356" y="406190"/>
                    </a:lnTo>
                    <a:lnTo>
                      <a:pt x="0" y="406190"/>
                    </a:lnTo>
                    <a:close/>
                  </a:path>
                </a:pathLst>
              </a:custGeom>
              <a:solidFill>
                <a:srgbClr val="1C3D69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28575"/>
                <a:ext cx="2136356" cy="43476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1038060" y="653964"/>
              <a:ext cx="8739178" cy="74841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4311"/>
                </a:lnSpc>
              </a:pPr>
              <a:r>
                <a:rPr lang="en-US" sz="4800" b="1" dirty="0" err="1">
                  <a:solidFill>
                    <a:srgbClr val="FFFFFF"/>
                  </a:solidFill>
                  <a:latin typeface="TT Interphases Bold"/>
                  <a:ea typeface="TT Interphases Bold"/>
                  <a:cs typeface="TT Interphases Bold"/>
                  <a:sym typeface="TT Interphases Bold"/>
                </a:rPr>
                <a:t>Kesimpulan</a:t>
              </a:r>
              <a:endParaRPr lang="en-US" sz="4800" b="1" dirty="0">
                <a:solidFill>
                  <a:srgbClr val="FFFFFF"/>
                </a:solidFill>
                <a:latin typeface="TT Interphases Bold"/>
                <a:ea typeface="TT Interphases Bold"/>
                <a:cs typeface="TT Interphases Bold"/>
                <a:sym typeface="TT Interphases Bold"/>
              </a:endParaRPr>
            </a:p>
          </p:txBody>
        </p:sp>
      </p:grpSp>
      <p:sp>
        <p:nvSpPr>
          <p:cNvPr id="14" name="Freeform 21"/>
          <p:cNvSpPr/>
          <p:nvPr/>
        </p:nvSpPr>
        <p:spPr>
          <a:xfrm>
            <a:off x="8077200" y="6657990"/>
            <a:ext cx="2110610" cy="3616310"/>
          </a:xfrm>
          <a:custGeom>
            <a:avLst/>
            <a:gdLst/>
            <a:ahLst/>
            <a:cxnLst/>
            <a:rect l="l" t="t" r="r" b="b"/>
            <a:pathLst>
              <a:path w="2814147" h="4821747">
                <a:moveTo>
                  <a:pt x="0" y="0"/>
                </a:moveTo>
                <a:lnTo>
                  <a:pt x="2814147" y="0"/>
                </a:lnTo>
                <a:lnTo>
                  <a:pt x="2814147" y="4821747"/>
                </a:lnTo>
                <a:lnTo>
                  <a:pt x="0" y="482174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858559"/>
              </p:ext>
            </p:extLst>
          </p:nvPr>
        </p:nvGraphicFramePr>
        <p:xfrm>
          <a:off x="1600197" y="2781300"/>
          <a:ext cx="14711598" cy="37010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55799">
                  <a:extLst>
                    <a:ext uri="{9D8B030D-6E8A-4147-A177-3AD203B41FA5}">
                      <a16:colId xmlns:a16="http://schemas.microsoft.com/office/drawing/2014/main" val="684462071"/>
                    </a:ext>
                  </a:extLst>
                </a:gridCol>
                <a:gridCol w="7355799">
                  <a:extLst>
                    <a:ext uri="{9D8B030D-6E8A-4147-A177-3AD203B41FA5}">
                      <a16:colId xmlns:a16="http://schemas.microsoft.com/office/drawing/2014/main" val="224007343"/>
                    </a:ext>
                  </a:extLst>
                </a:gridCol>
              </a:tblGrid>
              <a:tr h="37010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800" dirty="0" err="1">
                          <a:solidFill>
                            <a:schemeClr val="tx1"/>
                          </a:solidFill>
                          <a:effectLst/>
                        </a:rPr>
                        <a:t>Manajemen</a:t>
                      </a:r>
                      <a:r>
                        <a:rPr lang="en-US" sz="4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4800" dirty="0" err="1">
                          <a:solidFill>
                            <a:schemeClr val="tx1"/>
                          </a:solidFill>
                          <a:effectLst/>
                        </a:rPr>
                        <a:t>emosi</a:t>
                      </a:r>
                      <a:r>
                        <a:rPr lang="en-US" sz="4800" dirty="0">
                          <a:solidFill>
                            <a:schemeClr val="tx1"/>
                          </a:solidFill>
                          <a:effectLst/>
                        </a:rPr>
                        <a:t> = </a:t>
                      </a:r>
                      <a:r>
                        <a:rPr lang="en-US" sz="4800" dirty="0" err="1">
                          <a:solidFill>
                            <a:schemeClr val="tx1"/>
                          </a:solidFill>
                          <a:effectLst/>
                        </a:rPr>
                        <a:t>keterampilan</a:t>
                      </a:r>
                      <a:r>
                        <a:rPr lang="en-US" sz="4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4800" dirty="0" err="1">
                          <a:solidFill>
                            <a:schemeClr val="tx1"/>
                          </a:solidFill>
                          <a:effectLst/>
                        </a:rPr>
                        <a:t>penting</a:t>
                      </a:r>
                      <a:r>
                        <a:rPr lang="en-US" sz="4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4800" dirty="0" err="1">
                          <a:solidFill>
                            <a:schemeClr val="tx1"/>
                          </a:solidFill>
                          <a:effectLst/>
                        </a:rPr>
                        <a:t>untuk</a:t>
                      </a:r>
                      <a:r>
                        <a:rPr lang="en-US" sz="4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4800" dirty="0" err="1">
                          <a:solidFill>
                            <a:schemeClr val="tx1"/>
                          </a:solidFill>
                          <a:effectLst/>
                        </a:rPr>
                        <a:t>kehidupan</a:t>
                      </a:r>
                      <a:endParaRPr lang="en-US" sz="4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Dengan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mengelola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emosi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dengan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baik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siswa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dapat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Menghindari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konflik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- ⁠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Meningkatkan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hubungan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sosial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- ⁠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Menjadi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pribadi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 yang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lebih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bijaksana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dan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dewasa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201892"/>
                  </a:ext>
                </a:extLst>
              </a:tr>
            </a:tbl>
          </a:graphicData>
        </a:graphic>
      </p:graphicFrame>
      <p:sp>
        <p:nvSpPr>
          <p:cNvPr id="13" name="TextBox 5">
            <a:extLst>
              <a:ext uri="{FF2B5EF4-FFF2-40B4-BE49-F238E27FC236}">
                <a16:creationId xmlns:a16="http://schemas.microsoft.com/office/drawing/2014/main" id="{BA16BDF7-24C3-650B-F8EB-EA6ACD7E0056}"/>
              </a:ext>
            </a:extLst>
          </p:cNvPr>
          <p:cNvSpPr txBox="1"/>
          <p:nvPr/>
        </p:nvSpPr>
        <p:spPr>
          <a:xfrm>
            <a:off x="17221687" y="9220200"/>
            <a:ext cx="227626" cy="346249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FDFAED"/>
                </a:solidFill>
                <a:latin typeface="Alef"/>
                <a:ea typeface="Alef"/>
                <a:cs typeface="Alef"/>
                <a:sym typeface="Alef"/>
              </a:rPr>
              <a:t>16</a:t>
            </a:r>
          </a:p>
        </p:txBody>
      </p:sp>
    </p:spTree>
  </p:cSld>
  <p:clrMapOvr>
    <a:masterClrMapping/>
  </p:clrMapOvr>
  <p:transition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283003" y="2644775"/>
            <a:ext cx="9721994" cy="4740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0"/>
              </a:lnSpc>
            </a:pPr>
            <a:r>
              <a:rPr lang="en-US" sz="6500" b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Semua perasaan itu penting, dan kita perlu meluangkan waktu untuk mengakuinya.</a:t>
            </a:r>
          </a:p>
        </p:txBody>
      </p:sp>
      <p:sp>
        <p:nvSpPr>
          <p:cNvPr id="3" name="Freeform 3"/>
          <p:cNvSpPr/>
          <p:nvPr/>
        </p:nvSpPr>
        <p:spPr>
          <a:xfrm rot="-3085561">
            <a:off x="-2863014" y="-1810476"/>
            <a:ext cx="6506445" cy="5678352"/>
          </a:xfrm>
          <a:custGeom>
            <a:avLst/>
            <a:gdLst/>
            <a:ahLst/>
            <a:cxnLst/>
            <a:rect l="l" t="t" r="r" b="b"/>
            <a:pathLst>
              <a:path w="6506445" h="5678352">
                <a:moveTo>
                  <a:pt x="0" y="0"/>
                </a:moveTo>
                <a:lnTo>
                  <a:pt x="6506445" y="0"/>
                </a:lnTo>
                <a:lnTo>
                  <a:pt x="6506445" y="5678352"/>
                </a:lnTo>
                <a:lnTo>
                  <a:pt x="0" y="567835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636112">
            <a:off x="15313033" y="6551111"/>
            <a:ext cx="5030449" cy="5414378"/>
          </a:xfrm>
          <a:custGeom>
            <a:avLst/>
            <a:gdLst/>
            <a:ahLst/>
            <a:cxnLst/>
            <a:rect l="l" t="t" r="r" b="b"/>
            <a:pathLst>
              <a:path w="5030449" h="5414378">
                <a:moveTo>
                  <a:pt x="0" y="0"/>
                </a:moveTo>
                <a:lnTo>
                  <a:pt x="5030449" y="0"/>
                </a:lnTo>
                <a:lnTo>
                  <a:pt x="5030449" y="5414378"/>
                </a:lnTo>
                <a:lnTo>
                  <a:pt x="0" y="54143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FDFAED"/>
                </a:solidFill>
                <a:latin typeface="Alef"/>
                <a:ea typeface="Alef"/>
                <a:cs typeface="Alef"/>
                <a:sym typeface="Alef"/>
              </a:rPr>
              <a:t>2</a:t>
            </a:r>
          </a:p>
        </p:txBody>
      </p:sp>
    </p:spTree>
  </p:cSld>
  <p:clrMapOvr>
    <a:masterClrMapping/>
  </p:clrMapOvr>
  <p:transition spd="slow">
    <p:push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8003282" cy="10287000"/>
            <a:chOff x="0" y="0"/>
            <a:chExt cx="2107860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07860" cy="2709333"/>
            </a:xfrm>
            <a:custGeom>
              <a:avLst/>
              <a:gdLst/>
              <a:ahLst/>
              <a:cxnLst/>
              <a:rect l="l" t="t" r="r" b="b"/>
              <a:pathLst>
                <a:path w="2107860" h="2709333">
                  <a:moveTo>
                    <a:pt x="0" y="0"/>
                  </a:moveTo>
                  <a:lnTo>
                    <a:pt x="2107860" y="0"/>
                  </a:lnTo>
                  <a:lnTo>
                    <a:pt x="210786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7F5E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107860" cy="27379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67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163463" y="2477351"/>
            <a:ext cx="5676357" cy="1024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79"/>
              </a:lnSpc>
            </a:pPr>
            <a:r>
              <a:rPr lang="en-US" sz="5599" b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Latar Belakang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2340038" y="4737564"/>
            <a:ext cx="4499781" cy="5549436"/>
            <a:chOff x="0" y="0"/>
            <a:chExt cx="5999708" cy="7399248"/>
          </a:xfrm>
        </p:grpSpPr>
        <p:grpSp>
          <p:nvGrpSpPr>
            <p:cNvPr id="7" name="Group 7"/>
            <p:cNvGrpSpPr/>
            <p:nvPr/>
          </p:nvGrpSpPr>
          <p:grpSpPr>
            <a:xfrm>
              <a:off x="0" y="0"/>
              <a:ext cx="5999708" cy="7399248"/>
              <a:chOff x="0" y="0"/>
              <a:chExt cx="1003457" cy="1237531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003457" cy="1237531"/>
              </a:xfrm>
              <a:custGeom>
                <a:avLst/>
                <a:gdLst/>
                <a:ahLst/>
                <a:cxnLst/>
                <a:rect l="l" t="t" r="r" b="b"/>
                <a:pathLst>
                  <a:path w="1003457" h="1237531">
                    <a:moveTo>
                      <a:pt x="0" y="0"/>
                    </a:moveTo>
                    <a:lnTo>
                      <a:pt x="1003457" y="0"/>
                    </a:lnTo>
                    <a:lnTo>
                      <a:pt x="1003457" y="1237531"/>
                    </a:lnTo>
                    <a:lnTo>
                      <a:pt x="0" y="1237531"/>
                    </a:lnTo>
                    <a:close/>
                  </a:path>
                </a:pathLst>
              </a:custGeom>
              <a:solidFill>
                <a:srgbClr val="2B74D4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28575"/>
                <a:ext cx="1003457" cy="126610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804221" y="1446009"/>
              <a:ext cx="4391267" cy="4459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712470" lvl="1" indent="-356235" algn="l">
                <a:lnSpc>
                  <a:spcPts val="4455"/>
                </a:lnSpc>
                <a:buAutoNum type="arabicPeriod"/>
              </a:pPr>
              <a:r>
                <a:rPr lang="en-US" sz="330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Remaja mengalami perubahan emosi yang cepat dan tidak stabil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3213103" y="1009316"/>
            <a:ext cx="4499781" cy="7816386"/>
            <a:chOff x="0" y="0"/>
            <a:chExt cx="5999708" cy="10421848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5999708" cy="10421848"/>
              <a:chOff x="0" y="0"/>
              <a:chExt cx="1003457" cy="1743064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003457" cy="1743064"/>
              </a:xfrm>
              <a:custGeom>
                <a:avLst/>
                <a:gdLst/>
                <a:ahLst/>
                <a:cxnLst/>
                <a:rect l="l" t="t" r="r" b="b"/>
                <a:pathLst>
                  <a:path w="1003457" h="1743064">
                    <a:moveTo>
                      <a:pt x="0" y="0"/>
                    </a:moveTo>
                    <a:lnTo>
                      <a:pt x="1003457" y="0"/>
                    </a:lnTo>
                    <a:lnTo>
                      <a:pt x="1003457" y="1743064"/>
                    </a:lnTo>
                    <a:lnTo>
                      <a:pt x="0" y="1743064"/>
                    </a:lnTo>
                    <a:close/>
                  </a:path>
                </a:pathLst>
              </a:custGeom>
              <a:solidFill>
                <a:srgbClr val="FFCC47"/>
              </a:solidFill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28575"/>
                <a:ext cx="1003457" cy="177163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15" name="TextBox 15"/>
            <p:cNvSpPr txBox="1"/>
            <p:nvPr/>
          </p:nvSpPr>
          <p:spPr>
            <a:xfrm>
              <a:off x="804221" y="1833359"/>
              <a:ext cx="4391267" cy="67075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55"/>
                </a:lnSpc>
              </a:pPr>
              <a:r>
                <a:rPr lang="en-US" sz="3300">
                  <a:solidFill>
                    <a:srgbClr val="212A29"/>
                  </a:solidFill>
                  <a:latin typeface="Alef"/>
                  <a:ea typeface="Alef"/>
                  <a:cs typeface="Alef"/>
                  <a:sym typeface="Alef"/>
                </a:rPr>
                <a:t>3. Konflik yang tidak diselesaikan berdampak pada hubungan sosial, kesehatan mental dan prestasi belajar  siswa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8093429" y="186515"/>
            <a:ext cx="4499781" cy="4968411"/>
            <a:chOff x="0" y="0"/>
            <a:chExt cx="5999708" cy="6624548"/>
          </a:xfrm>
        </p:grpSpPr>
        <p:grpSp>
          <p:nvGrpSpPr>
            <p:cNvPr id="17" name="Group 17"/>
            <p:cNvGrpSpPr/>
            <p:nvPr/>
          </p:nvGrpSpPr>
          <p:grpSpPr>
            <a:xfrm>
              <a:off x="0" y="0"/>
              <a:ext cx="5999708" cy="6624548"/>
              <a:chOff x="0" y="0"/>
              <a:chExt cx="1003457" cy="1107962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1003457" cy="1107962"/>
              </a:xfrm>
              <a:custGeom>
                <a:avLst/>
                <a:gdLst/>
                <a:ahLst/>
                <a:cxnLst/>
                <a:rect l="l" t="t" r="r" b="b"/>
                <a:pathLst>
                  <a:path w="1003457" h="1107962">
                    <a:moveTo>
                      <a:pt x="0" y="0"/>
                    </a:moveTo>
                    <a:lnTo>
                      <a:pt x="1003457" y="0"/>
                    </a:lnTo>
                    <a:lnTo>
                      <a:pt x="1003457" y="1107962"/>
                    </a:lnTo>
                    <a:lnTo>
                      <a:pt x="0" y="1107962"/>
                    </a:lnTo>
                    <a:close/>
                  </a:path>
                </a:pathLst>
              </a:custGeom>
              <a:solidFill>
                <a:srgbClr val="22A454"/>
              </a:solidFill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28575"/>
                <a:ext cx="1003457" cy="113653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804221" y="1058659"/>
              <a:ext cx="4391267" cy="44596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455"/>
                </a:lnSpc>
              </a:pPr>
              <a:r>
                <a:rPr lang="en-US" sz="3300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2. </a:t>
              </a:r>
              <a:r>
                <a:rPr lang="en-US" sz="3300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Ketidakmampuan</a:t>
              </a:r>
              <a:r>
                <a:rPr lang="en-US" sz="3300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</a:t>
              </a:r>
              <a:r>
                <a:rPr lang="en-US" sz="3300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mengelola</a:t>
              </a:r>
              <a:r>
                <a:rPr lang="en-US" sz="3300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</a:t>
              </a:r>
              <a:r>
                <a:rPr lang="en-US" sz="3300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emosi</a:t>
              </a:r>
              <a:r>
                <a:rPr lang="en-US" sz="3300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</a:t>
              </a:r>
              <a:r>
                <a:rPr lang="en-US" sz="3300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dapat</a:t>
              </a:r>
              <a:r>
                <a:rPr lang="en-US" sz="3300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</a:t>
              </a:r>
              <a:r>
                <a:rPr lang="en-US" sz="3300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memicu</a:t>
              </a:r>
              <a:r>
                <a:rPr lang="en-US" sz="3300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</a:t>
              </a:r>
              <a:r>
                <a:rPr lang="en-US" sz="3300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konflik</a:t>
              </a:r>
              <a:r>
                <a:rPr lang="en-US" sz="3300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</a:t>
              </a:r>
              <a:r>
                <a:rPr lang="en-US" sz="3300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antar</a:t>
              </a:r>
              <a:r>
                <a:rPr lang="en-US" sz="3300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</a:t>
              </a:r>
              <a:r>
                <a:rPr lang="en-US" sz="3300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teman</a:t>
              </a:r>
              <a:r>
                <a:rPr lang="en-US" sz="3300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</a:t>
              </a:r>
              <a:r>
                <a:rPr lang="en-US" sz="3300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sebaya</a:t>
              </a:r>
              <a:endParaRPr lang="en-US" sz="3300" dirty="0">
                <a:solidFill>
                  <a:srgbClr val="FFFFFF"/>
                </a:solidFill>
                <a:latin typeface="Alef"/>
                <a:ea typeface="Alef"/>
                <a:cs typeface="Alef"/>
                <a:sym typeface="Alef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8191789" y="5376041"/>
            <a:ext cx="4499781" cy="4724444"/>
            <a:chOff x="0" y="-170851"/>
            <a:chExt cx="5999708" cy="5395859"/>
          </a:xfrm>
        </p:grpSpPr>
        <p:grpSp>
          <p:nvGrpSpPr>
            <p:cNvPr id="22" name="Group 22"/>
            <p:cNvGrpSpPr/>
            <p:nvPr/>
          </p:nvGrpSpPr>
          <p:grpSpPr>
            <a:xfrm>
              <a:off x="0" y="-170851"/>
              <a:ext cx="5999708" cy="5395859"/>
              <a:chOff x="0" y="-28575"/>
              <a:chExt cx="1003457" cy="902462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1003457" cy="873887"/>
              </a:xfrm>
              <a:custGeom>
                <a:avLst/>
                <a:gdLst/>
                <a:ahLst/>
                <a:cxnLst/>
                <a:rect l="l" t="t" r="r" b="b"/>
                <a:pathLst>
                  <a:path w="1003457" h="873887">
                    <a:moveTo>
                      <a:pt x="0" y="0"/>
                    </a:moveTo>
                    <a:lnTo>
                      <a:pt x="1003457" y="0"/>
                    </a:lnTo>
                    <a:lnTo>
                      <a:pt x="1003457" y="873887"/>
                    </a:lnTo>
                    <a:lnTo>
                      <a:pt x="0" y="873887"/>
                    </a:lnTo>
                    <a:close/>
                  </a:path>
                </a:pathLst>
              </a:custGeom>
              <a:solidFill>
                <a:srgbClr val="EF3F3F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0" y="-28575"/>
                <a:ext cx="1003457" cy="80050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25" name="TextBox 25"/>
            <p:cNvSpPr txBox="1"/>
            <p:nvPr/>
          </p:nvSpPr>
          <p:spPr>
            <a:xfrm>
              <a:off x="459237" y="513582"/>
              <a:ext cx="5105628" cy="40424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4589"/>
                </a:lnSpc>
              </a:pPr>
              <a:r>
                <a:rPr lang="en-US" sz="3399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4. </a:t>
              </a:r>
              <a:r>
                <a:rPr lang="en-US" sz="3399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Manajemen</a:t>
              </a:r>
              <a:r>
                <a:rPr lang="en-US" sz="3399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</a:t>
              </a:r>
              <a:r>
                <a:rPr lang="en-US" sz="3399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emosi</a:t>
              </a:r>
              <a:r>
                <a:rPr lang="en-US" sz="3399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</a:t>
              </a:r>
              <a:r>
                <a:rPr lang="en-US" sz="3399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penting</a:t>
              </a:r>
              <a:r>
                <a:rPr lang="en-US" sz="3399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</a:t>
              </a:r>
              <a:r>
                <a:rPr lang="en-US" sz="3399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untuk</a:t>
              </a:r>
              <a:r>
                <a:rPr lang="en-US" sz="3399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</a:t>
              </a:r>
              <a:r>
                <a:rPr lang="en-US" sz="3399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menciptakan</a:t>
              </a:r>
              <a:r>
                <a:rPr lang="en-US" sz="3399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</a:t>
              </a:r>
              <a:r>
                <a:rPr lang="en-US" sz="3399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lingkungan</a:t>
              </a:r>
              <a:r>
                <a:rPr lang="en-US" sz="3399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</a:t>
              </a:r>
              <a:r>
                <a:rPr lang="en-US" sz="3399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sekolah</a:t>
              </a:r>
              <a:r>
                <a:rPr lang="en-US" sz="3399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yang </a:t>
              </a:r>
              <a:r>
                <a:rPr lang="en-US" sz="3399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damai</a:t>
              </a:r>
              <a:r>
                <a:rPr lang="en-US" sz="3399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</a:t>
              </a:r>
              <a:r>
                <a:rPr lang="en-US" sz="3399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dan</a:t>
              </a:r>
              <a:r>
                <a:rPr lang="en-US" sz="3399" dirty="0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 </a:t>
              </a:r>
              <a:r>
                <a:rPr lang="en-US" sz="3399" dirty="0" err="1">
                  <a:solidFill>
                    <a:srgbClr val="FFFFFF"/>
                  </a:solidFill>
                  <a:latin typeface="Alef"/>
                  <a:ea typeface="Alef"/>
                  <a:cs typeface="Alef"/>
                  <a:sym typeface="Alef"/>
                </a:rPr>
                <a:t>harmonis</a:t>
              </a:r>
              <a:endParaRPr lang="en-US" sz="3399" dirty="0">
                <a:solidFill>
                  <a:srgbClr val="FFFFFF"/>
                </a:solidFill>
                <a:latin typeface="Alef"/>
                <a:ea typeface="Alef"/>
                <a:cs typeface="Alef"/>
                <a:sym typeface="Alef"/>
              </a:endParaRPr>
            </a:p>
          </p:txBody>
        </p:sp>
      </p:grpSp>
      <p:sp>
        <p:nvSpPr>
          <p:cNvPr id="26" name="TextBox 5">
            <a:extLst>
              <a:ext uri="{FF2B5EF4-FFF2-40B4-BE49-F238E27FC236}">
                <a16:creationId xmlns:a16="http://schemas.microsoft.com/office/drawing/2014/main" id="{DE697C87-B077-B2FC-CDE4-A9BCE98A140C}"/>
              </a:ext>
            </a:extLst>
          </p:cNvPr>
          <p:cNvSpPr txBox="1"/>
          <p:nvPr/>
        </p:nvSpPr>
        <p:spPr>
          <a:xfrm>
            <a:off x="17274586" y="9220200"/>
            <a:ext cx="121828" cy="346249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FDFAED"/>
                </a:solidFill>
                <a:latin typeface="Alef"/>
                <a:ea typeface="Alef"/>
                <a:cs typeface="Alef"/>
                <a:sym typeface="Alef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841283" y="0"/>
            <a:ext cx="9446717" cy="10287000"/>
            <a:chOff x="0" y="0"/>
            <a:chExt cx="2488024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88024" cy="2709333"/>
            </a:xfrm>
            <a:custGeom>
              <a:avLst/>
              <a:gdLst/>
              <a:ahLst/>
              <a:cxnLst/>
              <a:rect l="l" t="t" r="r" b="b"/>
              <a:pathLst>
                <a:path w="2488024" h="2709333">
                  <a:moveTo>
                    <a:pt x="0" y="0"/>
                  </a:moveTo>
                  <a:lnTo>
                    <a:pt x="2488024" y="0"/>
                  </a:lnTo>
                  <a:lnTo>
                    <a:pt x="24880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7F5E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488024" cy="27379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6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3825538" y="1223962"/>
            <a:ext cx="3810000" cy="3810000"/>
            <a:chOff x="0" y="0"/>
            <a:chExt cx="5080000" cy="5080000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0"/>
              <a:ext cx="5080000" cy="5080000"/>
              <a:chOff x="0" y="0"/>
              <a:chExt cx="1003457" cy="1003457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003457" cy="1003457"/>
              </a:xfrm>
              <a:custGeom>
                <a:avLst/>
                <a:gdLst/>
                <a:ahLst/>
                <a:cxnLst/>
                <a:rect l="l" t="t" r="r" b="b"/>
                <a:pathLst>
                  <a:path w="1003457" h="1003457">
                    <a:moveTo>
                      <a:pt x="0" y="0"/>
                    </a:moveTo>
                    <a:lnTo>
                      <a:pt x="1003457" y="0"/>
                    </a:lnTo>
                    <a:lnTo>
                      <a:pt x="1003457" y="1003457"/>
                    </a:lnTo>
                    <a:lnTo>
                      <a:pt x="0" y="1003457"/>
                    </a:lnTo>
                    <a:close/>
                  </a:path>
                </a:pathLst>
              </a:custGeom>
              <a:solidFill>
                <a:srgbClr val="22A454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28575"/>
                <a:ext cx="1003457" cy="103203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9" name="Freeform 9"/>
            <p:cNvSpPr/>
            <p:nvPr/>
          </p:nvSpPr>
          <p:spPr>
            <a:xfrm>
              <a:off x="960337" y="254694"/>
              <a:ext cx="3159326" cy="4560707"/>
            </a:xfrm>
            <a:custGeom>
              <a:avLst/>
              <a:gdLst/>
              <a:ahLst/>
              <a:cxnLst/>
              <a:rect l="l" t="t" r="r" b="b"/>
              <a:pathLst>
                <a:path w="3159326" h="4560707">
                  <a:moveTo>
                    <a:pt x="0" y="0"/>
                  </a:moveTo>
                  <a:lnTo>
                    <a:pt x="3159326" y="0"/>
                  </a:lnTo>
                  <a:lnTo>
                    <a:pt x="3159326" y="4560707"/>
                  </a:lnTo>
                  <a:lnTo>
                    <a:pt x="0" y="45607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13949362" y="4172348"/>
            <a:ext cx="738955" cy="738955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2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796462" y="5253038"/>
            <a:ext cx="3810000" cy="3810000"/>
            <a:chOff x="0" y="0"/>
            <a:chExt cx="5080000" cy="5080000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5080000" cy="5080000"/>
              <a:chOff x="0" y="0"/>
              <a:chExt cx="1003457" cy="100345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003457" cy="1003457"/>
              </a:xfrm>
              <a:custGeom>
                <a:avLst/>
                <a:gdLst/>
                <a:ahLst/>
                <a:cxnLst/>
                <a:rect l="l" t="t" r="r" b="b"/>
                <a:pathLst>
                  <a:path w="1003457" h="1003457">
                    <a:moveTo>
                      <a:pt x="0" y="0"/>
                    </a:moveTo>
                    <a:lnTo>
                      <a:pt x="1003457" y="0"/>
                    </a:lnTo>
                    <a:lnTo>
                      <a:pt x="1003457" y="1003457"/>
                    </a:lnTo>
                    <a:lnTo>
                      <a:pt x="0" y="1003457"/>
                    </a:lnTo>
                    <a:close/>
                  </a:path>
                </a:pathLst>
              </a:custGeom>
              <a:solidFill>
                <a:srgbClr val="FFCC48"/>
              </a:solidFill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28575"/>
                <a:ext cx="1003457" cy="103203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17" name="Freeform 17"/>
            <p:cNvSpPr/>
            <p:nvPr/>
          </p:nvSpPr>
          <p:spPr>
            <a:xfrm>
              <a:off x="1167642" y="259646"/>
              <a:ext cx="2744716" cy="4560707"/>
            </a:xfrm>
            <a:custGeom>
              <a:avLst/>
              <a:gdLst/>
              <a:ahLst/>
              <a:cxnLst/>
              <a:rect l="l" t="t" r="r" b="b"/>
              <a:pathLst>
                <a:path w="2744716" h="4560707">
                  <a:moveTo>
                    <a:pt x="0" y="0"/>
                  </a:moveTo>
                  <a:lnTo>
                    <a:pt x="2744716" y="0"/>
                  </a:lnTo>
                  <a:lnTo>
                    <a:pt x="2744716" y="4560708"/>
                  </a:lnTo>
                  <a:lnTo>
                    <a:pt x="0" y="45607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8" name="Group 18"/>
          <p:cNvGrpSpPr/>
          <p:nvPr/>
        </p:nvGrpSpPr>
        <p:grpSpPr>
          <a:xfrm>
            <a:off x="9921700" y="8200257"/>
            <a:ext cx="738955" cy="738955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3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3825538" y="5253038"/>
            <a:ext cx="3810000" cy="3810000"/>
            <a:chOff x="0" y="0"/>
            <a:chExt cx="5080000" cy="5080000"/>
          </a:xfrm>
        </p:grpSpPr>
        <p:grpSp>
          <p:nvGrpSpPr>
            <p:cNvPr id="22" name="Group 22"/>
            <p:cNvGrpSpPr/>
            <p:nvPr/>
          </p:nvGrpSpPr>
          <p:grpSpPr>
            <a:xfrm>
              <a:off x="0" y="0"/>
              <a:ext cx="5080000" cy="5080000"/>
              <a:chOff x="0" y="0"/>
              <a:chExt cx="1003457" cy="1003457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1003457" cy="1003457"/>
              </a:xfrm>
              <a:custGeom>
                <a:avLst/>
                <a:gdLst/>
                <a:ahLst/>
                <a:cxnLst/>
                <a:rect l="l" t="t" r="r" b="b"/>
                <a:pathLst>
                  <a:path w="1003457" h="1003457">
                    <a:moveTo>
                      <a:pt x="0" y="0"/>
                    </a:moveTo>
                    <a:lnTo>
                      <a:pt x="1003457" y="0"/>
                    </a:lnTo>
                    <a:lnTo>
                      <a:pt x="1003457" y="1003457"/>
                    </a:lnTo>
                    <a:lnTo>
                      <a:pt x="0" y="1003457"/>
                    </a:lnTo>
                    <a:close/>
                  </a:path>
                </a:pathLst>
              </a:custGeom>
              <a:solidFill>
                <a:srgbClr val="EF3F3F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0" y="-28575"/>
                <a:ext cx="1003457" cy="103203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25" name="Freeform 25"/>
            <p:cNvSpPr/>
            <p:nvPr/>
          </p:nvSpPr>
          <p:spPr>
            <a:xfrm>
              <a:off x="893999" y="259646"/>
              <a:ext cx="3292001" cy="4560707"/>
            </a:xfrm>
            <a:custGeom>
              <a:avLst/>
              <a:gdLst/>
              <a:ahLst/>
              <a:cxnLst/>
              <a:rect l="l" t="t" r="r" b="b"/>
              <a:pathLst>
                <a:path w="3292001" h="4560707">
                  <a:moveTo>
                    <a:pt x="0" y="0"/>
                  </a:moveTo>
                  <a:lnTo>
                    <a:pt x="3292002" y="0"/>
                  </a:lnTo>
                  <a:lnTo>
                    <a:pt x="3292002" y="4560708"/>
                  </a:lnTo>
                  <a:lnTo>
                    <a:pt x="0" y="45607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6" name="Group 26"/>
          <p:cNvGrpSpPr/>
          <p:nvPr/>
        </p:nvGrpSpPr>
        <p:grpSpPr>
          <a:xfrm>
            <a:off x="13949362" y="8200257"/>
            <a:ext cx="738955" cy="738955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28" name="TextBox 28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4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9796462" y="1223962"/>
            <a:ext cx="3810000" cy="3810000"/>
            <a:chOff x="0" y="0"/>
            <a:chExt cx="5080000" cy="5080000"/>
          </a:xfrm>
        </p:grpSpPr>
        <p:grpSp>
          <p:nvGrpSpPr>
            <p:cNvPr id="30" name="Group 30"/>
            <p:cNvGrpSpPr/>
            <p:nvPr/>
          </p:nvGrpSpPr>
          <p:grpSpPr>
            <a:xfrm>
              <a:off x="0" y="0"/>
              <a:ext cx="5080000" cy="5080000"/>
              <a:chOff x="0" y="0"/>
              <a:chExt cx="1003457" cy="1003457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0" y="0"/>
                <a:ext cx="1003457" cy="1003457"/>
              </a:xfrm>
              <a:custGeom>
                <a:avLst/>
                <a:gdLst/>
                <a:ahLst/>
                <a:cxnLst/>
                <a:rect l="l" t="t" r="r" b="b"/>
                <a:pathLst>
                  <a:path w="1003457" h="1003457">
                    <a:moveTo>
                      <a:pt x="0" y="0"/>
                    </a:moveTo>
                    <a:lnTo>
                      <a:pt x="1003457" y="0"/>
                    </a:lnTo>
                    <a:lnTo>
                      <a:pt x="1003457" y="1003457"/>
                    </a:lnTo>
                    <a:lnTo>
                      <a:pt x="0" y="1003457"/>
                    </a:lnTo>
                    <a:close/>
                  </a:path>
                </a:pathLst>
              </a:custGeom>
              <a:solidFill>
                <a:srgbClr val="2C74D5"/>
              </a:solidFill>
            </p:spPr>
          </p:sp>
          <p:sp>
            <p:nvSpPr>
              <p:cNvPr id="32" name="TextBox 32"/>
              <p:cNvSpPr txBox="1"/>
              <p:nvPr/>
            </p:nvSpPr>
            <p:spPr>
              <a:xfrm>
                <a:off x="0" y="-28575"/>
                <a:ext cx="1003457" cy="103203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33" name="Freeform 33"/>
            <p:cNvSpPr/>
            <p:nvPr/>
          </p:nvSpPr>
          <p:spPr>
            <a:xfrm>
              <a:off x="1126857" y="805115"/>
              <a:ext cx="2826286" cy="3469771"/>
            </a:xfrm>
            <a:custGeom>
              <a:avLst/>
              <a:gdLst/>
              <a:ahLst/>
              <a:cxnLst/>
              <a:rect l="l" t="t" r="r" b="b"/>
              <a:pathLst>
                <a:path w="2826286" h="3469771">
                  <a:moveTo>
                    <a:pt x="0" y="0"/>
                  </a:moveTo>
                  <a:lnTo>
                    <a:pt x="2826286" y="0"/>
                  </a:lnTo>
                  <a:lnTo>
                    <a:pt x="2826286" y="3469770"/>
                  </a:lnTo>
                  <a:lnTo>
                    <a:pt x="0" y="34697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34" name="Group 34"/>
          <p:cNvGrpSpPr/>
          <p:nvPr/>
        </p:nvGrpSpPr>
        <p:grpSpPr>
          <a:xfrm>
            <a:off x="9921700" y="4172348"/>
            <a:ext cx="738955" cy="738955"/>
            <a:chOff x="0" y="0"/>
            <a:chExt cx="812800" cy="8128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36" name="TextBox 36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1</a:t>
              </a:r>
            </a:p>
          </p:txBody>
        </p:sp>
      </p:grpSp>
      <p:sp>
        <p:nvSpPr>
          <p:cNvPr id="37" name="Freeform 37"/>
          <p:cNvSpPr/>
          <p:nvPr/>
        </p:nvSpPr>
        <p:spPr>
          <a:xfrm rot="7143400">
            <a:off x="-998025" y="-694481"/>
            <a:ext cx="4053451" cy="2982728"/>
          </a:xfrm>
          <a:custGeom>
            <a:avLst/>
            <a:gdLst/>
            <a:ahLst/>
            <a:cxnLst/>
            <a:rect l="l" t="t" r="r" b="b"/>
            <a:pathLst>
              <a:path w="4053451" h="2982728">
                <a:moveTo>
                  <a:pt x="0" y="0"/>
                </a:moveTo>
                <a:lnTo>
                  <a:pt x="4053450" y="0"/>
                </a:lnTo>
                <a:lnTo>
                  <a:pt x="4053450" y="2982727"/>
                </a:lnTo>
                <a:lnTo>
                  <a:pt x="0" y="298272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40" name="TextBox 40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Alef"/>
                <a:ea typeface="Alef"/>
                <a:cs typeface="Alef"/>
                <a:sym typeface="Alef"/>
              </a:rPr>
              <a:t>4</a:t>
            </a:r>
          </a:p>
        </p:txBody>
      </p:sp>
      <p:sp>
        <p:nvSpPr>
          <p:cNvPr id="41" name="Rectangle 40"/>
          <p:cNvSpPr/>
          <p:nvPr/>
        </p:nvSpPr>
        <p:spPr>
          <a:xfrm>
            <a:off x="2528654" y="612217"/>
            <a:ext cx="481894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err="1">
                <a:solidFill>
                  <a:schemeClr val="bg1"/>
                </a:solidFill>
              </a:rPr>
              <a:t>Apa</a:t>
            </a:r>
            <a:r>
              <a:rPr lang="en-US" sz="6000" dirty="0">
                <a:solidFill>
                  <a:schemeClr val="bg1"/>
                </a:solidFill>
              </a:rPr>
              <a:t> </a:t>
            </a:r>
            <a:r>
              <a:rPr lang="en-US" sz="6000" dirty="0" err="1">
                <a:solidFill>
                  <a:schemeClr val="bg1"/>
                </a:solidFill>
              </a:rPr>
              <a:t>itu</a:t>
            </a:r>
            <a:r>
              <a:rPr lang="en-US" sz="6000" dirty="0">
                <a:solidFill>
                  <a:schemeClr val="bg1"/>
                </a:solidFill>
              </a:rPr>
              <a:t> </a:t>
            </a:r>
            <a:r>
              <a:rPr lang="en-US" sz="6000" dirty="0" err="1">
                <a:solidFill>
                  <a:schemeClr val="bg1"/>
                </a:solidFill>
              </a:rPr>
              <a:t>Emosi</a:t>
            </a:r>
            <a:r>
              <a:rPr lang="en-US" sz="6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62000" y="2709551"/>
            <a:ext cx="76526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err="1">
                <a:solidFill>
                  <a:schemeClr val="bg1"/>
                </a:solidFill>
              </a:rPr>
              <a:t>Emosi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adalah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perasaan</a:t>
            </a:r>
            <a:r>
              <a:rPr lang="en-US" sz="4000" dirty="0">
                <a:solidFill>
                  <a:schemeClr val="bg1"/>
                </a:solidFill>
              </a:rPr>
              <a:t> yang </a:t>
            </a:r>
            <a:r>
              <a:rPr lang="en-US" sz="4000" dirty="0" err="1">
                <a:solidFill>
                  <a:schemeClr val="bg1"/>
                </a:solidFill>
              </a:rPr>
              <a:t>muncul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sebagai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respon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terhadap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suatu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peristiwa</a:t>
            </a:r>
            <a:r>
              <a:rPr lang="en-US" sz="4000" dirty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95641"/>
              </p:ext>
            </p:extLst>
          </p:nvPr>
        </p:nvGraphicFramePr>
        <p:xfrm>
          <a:off x="762000" y="4991100"/>
          <a:ext cx="7408783" cy="36747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08783">
                  <a:extLst>
                    <a:ext uri="{9D8B030D-6E8A-4147-A177-3AD203B41FA5}">
                      <a16:colId xmlns:a16="http://schemas.microsoft.com/office/drawing/2014/main" val="3772797741"/>
                    </a:ext>
                  </a:extLst>
                </a:gridCol>
              </a:tblGrid>
              <a:tr h="36747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0" dirty="0" err="1">
                          <a:solidFill>
                            <a:schemeClr val="bg1"/>
                          </a:solidFill>
                          <a:effectLst/>
                        </a:rPr>
                        <a:t>Emosi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3600" b="0" dirty="0" err="1">
                          <a:solidFill>
                            <a:schemeClr val="bg1"/>
                          </a:solidFill>
                          <a:effectLst/>
                        </a:rPr>
                        <a:t>terlihat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3600" b="0" dirty="0" err="1">
                          <a:solidFill>
                            <a:schemeClr val="bg1"/>
                          </a:solidFill>
                          <a:effectLst/>
                        </a:rPr>
                        <a:t>dari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3600" b="0" dirty="0" err="1">
                          <a:solidFill>
                            <a:schemeClr val="bg1"/>
                          </a:solidFill>
                          <a:effectLst/>
                        </a:rPr>
                        <a:t>perubahan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3600" b="0" dirty="0" err="1">
                          <a:solidFill>
                            <a:schemeClr val="bg1"/>
                          </a:solidFill>
                          <a:effectLst/>
                        </a:rPr>
                        <a:t>fisik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, </a:t>
                      </a:r>
                      <a:r>
                        <a:rPr lang="en-US" sz="3600" b="0" dirty="0" err="1">
                          <a:solidFill>
                            <a:schemeClr val="bg1"/>
                          </a:solidFill>
                          <a:effectLst/>
                        </a:rPr>
                        <a:t>seperti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: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3600" b="0" dirty="0" err="1">
                          <a:solidFill>
                            <a:schemeClr val="bg1"/>
                          </a:solidFill>
                          <a:effectLst/>
                        </a:rPr>
                        <a:t>Gemetar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 (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takut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3600" b="0" dirty="0" err="1">
                          <a:solidFill>
                            <a:schemeClr val="bg1"/>
                          </a:solidFill>
                          <a:effectLst/>
                        </a:rPr>
                        <a:t>Mengepalkan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3600" b="0" dirty="0" err="1">
                          <a:solidFill>
                            <a:schemeClr val="bg1"/>
                          </a:solidFill>
                          <a:effectLst/>
                        </a:rPr>
                        <a:t>tangan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 (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marah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3600" b="0" dirty="0" err="1">
                          <a:solidFill>
                            <a:schemeClr val="bg1"/>
                          </a:solidFill>
                          <a:effectLst/>
                        </a:rPr>
                        <a:t>Wajah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3600" b="0" dirty="0" err="1">
                          <a:solidFill>
                            <a:schemeClr val="bg1"/>
                          </a:solidFill>
                          <a:effectLst/>
                        </a:rPr>
                        <a:t>memerah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 (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malu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3600" b="0" dirty="0" err="1">
                          <a:solidFill>
                            <a:schemeClr val="bg1"/>
                          </a:solidFill>
                          <a:effectLst/>
                        </a:rPr>
                        <a:t>Jantung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3600" b="0" dirty="0" err="1">
                          <a:solidFill>
                            <a:schemeClr val="bg1"/>
                          </a:solidFill>
                          <a:effectLst/>
                        </a:rPr>
                        <a:t>berdebar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 (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cemas</a:t>
                      </a:r>
                      <a:r>
                        <a:rPr lang="en-US" sz="3600" b="0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en-US" sz="36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620956"/>
                  </a:ext>
                </a:extLst>
              </a:tr>
            </a:tbl>
          </a:graphicData>
        </a:graphic>
      </p:graphicFrame>
      <p:sp>
        <p:nvSpPr>
          <p:cNvPr id="38" name="TextBox 5">
            <a:extLst>
              <a:ext uri="{FF2B5EF4-FFF2-40B4-BE49-F238E27FC236}">
                <a16:creationId xmlns:a16="http://schemas.microsoft.com/office/drawing/2014/main" id="{026D615F-8CEC-3895-2309-8B22F96A992E}"/>
              </a:ext>
            </a:extLst>
          </p:cNvPr>
          <p:cNvSpPr txBox="1"/>
          <p:nvPr/>
        </p:nvSpPr>
        <p:spPr>
          <a:xfrm>
            <a:off x="17411700" y="93726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FDFAED"/>
                </a:solidFill>
                <a:latin typeface="Alef"/>
                <a:ea typeface="Alef"/>
                <a:cs typeface="Alef"/>
                <a:sym typeface="Alef"/>
              </a:rPr>
              <a:t>2</a:t>
            </a: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6956724">
            <a:off x="-1493394" y="8229600"/>
            <a:ext cx="4039985" cy="4114800"/>
          </a:xfrm>
          <a:custGeom>
            <a:avLst/>
            <a:gdLst/>
            <a:ahLst/>
            <a:cxnLst/>
            <a:rect l="l" t="t" r="r" b="b"/>
            <a:pathLst>
              <a:path w="4039985" h="4114800">
                <a:moveTo>
                  <a:pt x="0" y="0"/>
                </a:moveTo>
                <a:lnTo>
                  <a:pt x="4039986" y="0"/>
                </a:lnTo>
                <a:lnTo>
                  <a:pt x="403998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2369055">
            <a:off x="15855613" y="-1845368"/>
            <a:ext cx="3850965" cy="4144875"/>
          </a:xfrm>
          <a:custGeom>
            <a:avLst/>
            <a:gdLst/>
            <a:ahLst/>
            <a:cxnLst/>
            <a:rect l="l" t="t" r="r" b="b"/>
            <a:pathLst>
              <a:path w="3850965" h="4144875">
                <a:moveTo>
                  <a:pt x="0" y="0"/>
                </a:moveTo>
                <a:lnTo>
                  <a:pt x="3850966" y="0"/>
                </a:lnTo>
                <a:lnTo>
                  <a:pt x="3850966" y="4144875"/>
                </a:lnTo>
                <a:lnTo>
                  <a:pt x="0" y="41448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905272" y="1802748"/>
            <a:ext cx="14477457" cy="7895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6499"/>
              </a:lnSpc>
            </a:pPr>
            <a:r>
              <a:rPr lang="en-US" sz="4999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Jenis-Jenis</a:t>
            </a:r>
            <a:r>
              <a:rPr lang="en-US" sz="4999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4999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Emosi</a:t>
            </a:r>
            <a:endParaRPr lang="en-US" sz="4999" b="1" dirty="0">
              <a:solidFill>
                <a:srgbClr val="212A29"/>
              </a:solidFill>
              <a:latin typeface="Clarendon Bold"/>
              <a:ea typeface="Clarendon Bold"/>
              <a:cs typeface="Clarendon Bold"/>
              <a:sym typeface="Clarendon Bold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3634988" y="2922494"/>
            <a:ext cx="3990268" cy="5128528"/>
            <a:chOff x="0" y="0"/>
            <a:chExt cx="5320357" cy="6838037"/>
          </a:xfrm>
        </p:grpSpPr>
        <p:grpSp>
          <p:nvGrpSpPr>
            <p:cNvPr id="16" name="Group 16"/>
            <p:cNvGrpSpPr/>
            <p:nvPr/>
          </p:nvGrpSpPr>
          <p:grpSpPr>
            <a:xfrm>
              <a:off x="0" y="1863448"/>
              <a:ext cx="5320357" cy="4974589"/>
              <a:chOff x="0" y="-28575"/>
              <a:chExt cx="889835" cy="832005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5694" y="-28575"/>
                <a:ext cx="884141" cy="803430"/>
              </a:xfrm>
              <a:custGeom>
                <a:avLst/>
                <a:gdLst/>
                <a:ahLst/>
                <a:cxnLst/>
                <a:rect l="l" t="t" r="r" b="b"/>
                <a:pathLst>
                  <a:path w="884141" h="803430">
                    <a:moveTo>
                      <a:pt x="0" y="0"/>
                    </a:moveTo>
                    <a:lnTo>
                      <a:pt x="884141" y="0"/>
                    </a:lnTo>
                    <a:lnTo>
                      <a:pt x="884141" y="803430"/>
                    </a:lnTo>
                    <a:lnTo>
                      <a:pt x="0" y="80343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884141" cy="83200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0" y="0"/>
              <a:ext cx="5286312" cy="2034299"/>
              <a:chOff x="0" y="0"/>
              <a:chExt cx="884141" cy="340238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884141" cy="340238"/>
              </a:xfrm>
              <a:custGeom>
                <a:avLst/>
                <a:gdLst/>
                <a:ahLst/>
                <a:cxnLst/>
                <a:rect l="l" t="t" r="r" b="b"/>
                <a:pathLst>
                  <a:path w="884141" h="340238">
                    <a:moveTo>
                      <a:pt x="0" y="0"/>
                    </a:moveTo>
                    <a:lnTo>
                      <a:pt x="884141" y="0"/>
                    </a:lnTo>
                    <a:lnTo>
                      <a:pt x="884141" y="340238"/>
                    </a:lnTo>
                    <a:lnTo>
                      <a:pt x="0" y="340238"/>
                    </a:lnTo>
                    <a:close/>
                  </a:path>
                </a:pathLst>
              </a:custGeom>
              <a:solidFill>
                <a:srgbClr val="22A454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0" y="-28575"/>
                <a:ext cx="884141" cy="36881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22" name="Freeform 22"/>
            <p:cNvSpPr/>
            <p:nvPr/>
          </p:nvSpPr>
          <p:spPr>
            <a:xfrm>
              <a:off x="635000" y="698210"/>
              <a:ext cx="1474090" cy="637879"/>
            </a:xfrm>
            <a:custGeom>
              <a:avLst/>
              <a:gdLst/>
              <a:ahLst/>
              <a:cxnLst/>
              <a:rect l="l" t="t" r="r" b="b"/>
              <a:pathLst>
                <a:path w="1474090" h="637879">
                  <a:moveTo>
                    <a:pt x="0" y="0"/>
                  </a:moveTo>
                  <a:lnTo>
                    <a:pt x="1474090" y="0"/>
                  </a:lnTo>
                  <a:lnTo>
                    <a:pt x="1474090" y="637879"/>
                  </a:lnTo>
                  <a:lnTo>
                    <a:pt x="0" y="6378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TextBox 23"/>
            <p:cNvSpPr txBox="1"/>
            <p:nvPr/>
          </p:nvSpPr>
          <p:spPr>
            <a:xfrm>
              <a:off x="2578991" y="353575"/>
              <a:ext cx="1961431" cy="14046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4199"/>
                </a:lnSpc>
              </a:pPr>
              <a:r>
                <a:rPr lang="en-US" sz="3499" dirty="0" err="1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Emosi</a:t>
              </a:r>
              <a:r>
                <a:rPr lang="en-US" sz="3499" dirty="0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 </a:t>
              </a:r>
              <a:r>
                <a:rPr lang="en-US" sz="3499" dirty="0" err="1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positif</a:t>
              </a:r>
              <a:endParaRPr lang="en-US" sz="3499" dirty="0">
                <a:solidFill>
                  <a:srgbClr val="FFFFFF"/>
                </a:solidFill>
                <a:latin typeface="Clarendon"/>
                <a:ea typeface="Clarendon"/>
                <a:cs typeface="Clarendon"/>
                <a:sym typeface="Clarendon"/>
              </a:endParaRP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593065" y="3102469"/>
              <a:ext cx="4210406" cy="26673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14350" indent="-514350">
                <a:lnSpc>
                  <a:spcPts val="3915"/>
                </a:lnSpc>
                <a:buFont typeface="+mj-lt"/>
                <a:buAutoNum type="arabicPeriod"/>
              </a:pPr>
              <a:r>
                <a:rPr lang="en-US" sz="2900" dirty="0" err="1">
                  <a:solidFill>
                    <a:srgbClr val="212A29"/>
                  </a:solidFill>
                  <a:latin typeface="Alef"/>
                  <a:ea typeface="Alef"/>
                  <a:cs typeface="Alef"/>
                  <a:sym typeface="Alef"/>
                </a:rPr>
                <a:t>Senang</a:t>
              </a:r>
              <a:endParaRPr lang="en-US" sz="2900" dirty="0">
                <a:solidFill>
                  <a:srgbClr val="212A29"/>
                </a:solidFill>
                <a:latin typeface="Alef"/>
                <a:ea typeface="Alef"/>
                <a:cs typeface="Alef"/>
                <a:sym typeface="Alef"/>
              </a:endParaRPr>
            </a:p>
            <a:p>
              <a:pPr marL="514350" indent="-514350">
                <a:lnSpc>
                  <a:spcPts val="3915"/>
                </a:lnSpc>
                <a:buFont typeface="+mj-lt"/>
                <a:buAutoNum type="arabicPeriod"/>
              </a:pPr>
              <a:r>
                <a:rPr lang="en-US" sz="2900" dirty="0" err="1">
                  <a:solidFill>
                    <a:srgbClr val="212A29"/>
                  </a:solidFill>
                  <a:latin typeface="Alef"/>
                  <a:ea typeface="Alef"/>
                  <a:cs typeface="Alef"/>
                  <a:sym typeface="Alef"/>
                </a:rPr>
                <a:t>Cinta</a:t>
              </a:r>
              <a:endParaRPr lang="en-US" sz="2900" dirty="0">
                <a:solidFill>
                  <a:srgbClr val="212A29"/>
                </a:solidFill>
                <a:latin typeface="Alef"/>
                <a:ea typeface="Alef"/>
                <a:cs typeface="Alef"/>
                <a:sym typeface="Alef"/>
              </a:endParaRPr>
            </a:p>
            <a:p>
              <a:pPr marL="514350" indent="-514350">
                <a:lnSpc>
                  <a:spcPts val="3915"/>
                </a:lnSpc>
                <a:buFont typeface="+mj-lt"/>
                <a:buAutoNum type="arabicPeriod"/>
              </a:pPr>
              <a:r>
                <a:rPr lang="en-US" sz="2900" dirty="0" err="1">
                  <a:solidFill>
                    <a:srgbClr val="212A29"/>
                  </a:solidFill>
                  <a:latin typeface="Alef"/>
                  <a:ea typeface="Alef"/>
                  <a:cs typeface="Alef"/>
                  <a:sym typeface="Alef"/>
                </a:rPr>
                <a:t>Bangga</a:t>
              </a:r>
              <a:endParaRPr lang="en-US" sz="2900" dirty="0">
                <a:solidFill>
                  <a:srgbClr val="212A29"/>
                </a:solidFill>
                <a:latin typeface="Alef"/>
                <a:ea typeface="Alef"/>
                <a:cs typeface="Alef"/>
                <a:sym typeface="Alef"/>
              </a:endParaRPr>
            </a:p>
            <a:p>
              <a:pPr marL="514350" indent="-514350">
                <a:lnSpc>
                  <a:spcPts val="3915"/>
                </a:lnSpc>
                <a:buFont typeface="+mj-lt"/>
                <a:buAutoNum type="arabicPeriod"/>
              </a:pPr>
              <a:r>
                <a:rPr lang="en-US" sz="2900" dirty="0" err="1">
                  <a:solidFill>
                    <a:srgbClr val="212A29"/>
                  </a:solidFill>
                  <a:latin typeface="Alef"/>
                  <a:ea typeface="Alef"/>
                  <a:cs typeface="Alef"/>
                  <a:sym typeface="Alef"/>
                </a:rPr>
                <a:t>Tenang</a:t>
              </a:r>
              <a:endParaRPr lang="en-US" sz="2900" dirty="0">
                <a:solidFill>
                  <a:srgbClr val="212A29"/>
                </a:solidFill>
                <a:latin typeface="Alef"/>
                <a:ea typeface="Alef"/>
                <a:cs typeface="Alef"/>
                <a:sym typeface="Alef"/>
              </a:endParaRP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9982200" y="2922494"/>
            <a:ext cx="3964734" cy="5128528"/>
            <a:chOff x="0" y="0"/>
            <a:chExt cx="5286312" cy="6838037"/>
          </a:xfrm>
        </p:grpSpPr>
        <p:grpSp>
          <p:nvGrpSpPr>
            <p:cNvPr id="36" name="Group 36"/>
            <p:cNvGrpSpPr/>
            <p:nvPr/>
          </p:nvGrpSpPr>
          <p:grpSpPr>
            <a:xfrm>
              <a:off x="0" y="2034299"/>
              <a:ext cx="5286312" cy="4803738"/>
              <a:chOff x="0" y="0"/>
              <a:chExt cx="884141" cy="803430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884141" cy="803430"/>
              </a:xfrm>
              <a:custGeom>
                <a:avLst/>
                <a:gdLst/>
                <a:ahLst/>
                <a:cxnLst/>
                <a:rect l="l" t="t" r="r" b="b"/>
                <a:pathLst>
                  <a:path w="884141" h="803430">
                    <a:moveTo>
                      <a:pt x="0" y="0"/>
                    </a:moveTo>
                    <a:lnTo>
                      <a:pt x="884141" y="0"/>
                    </a:lnTo>
                    <a:lnTo>
                      <a:pt x="884141" y="803430"/>
                    </a:lnTo>
                    <a:lnTo>
                      <a:pt x="0" y="80343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38" name="TextBox 38"/>
              <p:cNvSpPr txBox="1"/>
              <p:nvPr/>
            </p:nvSpPr>
            <p:spPr>
              <a:xfrm>
                <a:off x="0" y="-28575"/>
                <a:ext cx="884141" cy="83200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grpSp>
          <p:nvGrpSpPr>
            <p:cNvPr id="39" name="Group 39"/>
            <p:cNvGrpSpPr/>
            <p:nvPr/>
          </p:nvGrpSpPr>
          <p:grpSpPr>
            <a:xfrm>
              <a:off x="0" y="0"/>
              <a:ext cx="5286312" cy="2034299"/>
              <a:chOff x="0" y="0"/>
              <a:chExt cx="884141" cy="340238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0" y="0"/>
                <a:ext cx="884141" cy="340238"/>
              </a:xfrm>
              <a:custGeom>
                <a:avLst/>
                <a:gdLst/>
                <a:ahLst/>
                <a:cxnLst/>
                <a:rect l="l" t="t" r="r" b="b"/>
                <a:pathLst>
                  <a:path w="884141" h="340238">
                    <a:moveTo>
                      <a:pt x="0" y="0"/>
                    </a:moveTo>
                    <a:lnTo>
                      <a:pt x="884141" y="0"/>
                    </a:lnTo>
                    <a:lnTo>
                      <a:pt x="884141" y="340238"/>
                    </a:lnTo>
                    <a:lnTo>
                      <a:pt x="0" y="340238"/>
                    </a:lnTo>
                    <a:close/>
                  </a:path>
                </a:pathLst>
              </a:custGeom>
              <a:solidFill>
                <a:srgbClr val="EF3F3F"/>
              </a:solidFill>
            </p:spPr>
          </p:sp>
          <p:sp>
            <p:nvSpPr>
              <p:cNvPr id="41" name="TextBox 41"/>
              <p:cNvSpPr txBox="1"/>
              <p:nvPr/>
            </p:nvSpPr>
            <p:spPr>
              <a:xfrm>
                <a:off x="0" y="-28575"/>
                <a:ext cx="884141" cy="36881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42" name="Freeform 42"/>
            <p:cNvSpPr/>
            <p:nvPr/>
          </p:nvSpPr>
          <p:spPr>
            <a:xfrm>
              <a:off x="635000" y="507766"/>
              <a:ext cx="1478423" cy="1018768"/>
            </a:xfrm>
            <a:custGeom>
              <a:avLst/>
              <a:gdLst/>
              <a:ahLst/>
              <a:cxnLst/>
              <a:rect l="l" t="t" r="r" b="b"/>
              <a:pathLst>
                <a:path w="1478423" h="1018768">
                  <a:moveTo>
                    <a:pt x="0" y="0"/>
                  </a:moveTo>
                  <a:lnTo>
                    <a:pt x="1478423" y="0"/>
                  </a:lnTo>
                  <a:lnTo>
                    <a:pt x="1478423" y="1018767"/>
                  </a:lnTo>
                  <a:lnTo>
                    <a:pt x="0" y="10187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3" name="TextBox 43"/>
            <p:cNvSpPr txBox="1"/>
            <p:nvPr/>
          </p:nvSpPr>
          <p:spPr>
            <a:xfrm>
              <a:off x="2578990" y="353574"/>
              <a:ext cx="1961430" cy="14636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199"/>
                </a:lnSpc>
              </a:pPr>
              <a:r>
                <a:rPr lang="en-US" sz="3499" dirty="0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Zona </a:t>
              </a:r>
              <a:r>
                <a:rPr lang="en-US" sz="3499" dirty="0" err="1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Merah</a:t>
              </a:r>
              <a:endParaRPr lang="en-US" sz="3499" dirty="0">
                <a:solidFill>
                  <a:srgbClr val="FFFFFF"/>
                </a:solidFill>
                <a:latin typeface="Clarendon"/>
                <a:ea typeface="Clarendon"/>
                <a:cs typeface="Clarendon"/>
                <a:sym typeface="Clarendon"/>
              </a:endParaRPr>
            </a:p>
          </p:txBody>
        </p:sp>
      </p:grpSp>
      <p:sp>
        <p:nvSpPr>
          <p:cNvPr id="45" name="TextBox 45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Alef"/>
                <a:ea typeface="Alef"/>
                <a:cs typeface="Alef"/>
                <a:sym typeface="Alef"/>
              </a:rPr>
              <a:t>5</a:t>
            </a:r>
          </a:p>
        </p:txBody>
      </p:sp>
      <p:sp>
        <p:nvSpPr>
          <p:cNvPr id="44" name="TextBox 24"/>
          <p:cNvSpPr txBox="1"/>
          <p:nvPr/>
        </p:nvSpPr>
        <p:spPr>
          <a:xfrm>
            <a:off x="10789129" y="5138772"/>
            <a:ext cx="3157805" cy="250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4350" indent="-514350">
              <a:lnSpc>
                <a:spcPts val="3915"/>
              </a:lnSpc>
              <a:buFont typeface="+mj-lt"/>
              <a:buAutoNum type="arabicPeriod"/>
            </a:pPr>
            <a:r>
              <a:rPr lang="en-US" sz="2900" dirty="0">
                <a:solidFill>
                  <a:srgbClr val="212A29"/>
                </a:solidFill>
                <a:latin typeface="Alef"/>
                <a:ea typeface="Alef"/>
                <a:cs typeface="Alef"/>
                <a:sym typeface="Alef"/>
              </a:rPr>
              <a:t>Marah</a:t>
            </a:r>
          </a:p>
          <a:p>
            <a:pPr marL="514350" indent="-514350">
              <a:lnSpc>
                <a:spcPts val="3915"/>
              </a:lnSpc>
              <a:buFont typeface="+mj-lt"/>
              <a:buAutoNum type="arabicPeriod"/>
            </a:pPr>
            <a:r>
              <a:rPr lang="en-US" sz="2900" dirty="0" err="1">
                <a:solidFill>
                  <a:srgbClr val="212A29"/>
                </a:solidFill>
                <a:latin typeface="Alef"/>
                <a:ea typeface="Alef"/>
                <a:cs typeface="Alef"/>
                <a:sym typeface="Alef"/>
              </a:rPr>
              <a:t>Sedih</a:t>
            </a:r>
            <a:endParaRPr lang="en-US" sz="2900" dirty="0">
              <a:solidFill>
                <a:srgbClr val="212A29"/>
              </a:solidFill>
              <a:latin typeface="Alef"/>
              <a:ea typeface="Alef"/>
              <a:cs typeface="Alef"/>
              <a:sym typeface="Alef"/>
            </a:endParaRPr>
          </a:p>
          <a:p>
            <a:pPr marL="514350" indent="-514350">
              <a:lnSpc>
                <a:spcPts val="3915"/>
              </a:lnSpc>
              <a:buFont typeface="+mj-lt"/>
              <a:buAutoNum type="arabicPeriod"/>
            </a:pPr>
            <a:r>
              <a:rPr lang="en-US" sz="2900" dirty="0" err="1">
                <a:solidFill>
                  <a:srgbClr val="212A29"/>
                </a:solidFill>
                <a:latin typeface="Alef"/>
                <a:ea typeface="Alef"/>
                <a:cs typeface="Alef"/>
                <a:sym typeface="Alef"/>
              </a:rPr>
              <a:t>Kecewa</a:t>
            </a:r>
            <a:endParaRPr lang="en-US" sz="2900" dirty="0">
              <a:solidFill>
                <a:srgbClr val="212A29"/>
              </a:solidFill>
              <a:latin typeface="Alef"/>
              <a:ea typeface="Alef"/>
              <a:cs typeface="Alef"/>
              <a:sym typeface="Alef"/>
            </a:endParaRPr>
          </a:p>
          <a:p>
            <a:pPr marL="514350" indent="-514350">
              <a:lnSpc>
                <a:spcPts val="3915"/>
              </a:lnSpc>
              <a:buFont typeface="+mj-lt"/>
              <a:buAutoNum type="arabicPeriod"/>
            </a:pPr>
            <a:r>
              <a:rPr lang="en-US" sz="2900" dirty="0" err="1">
                <a:solidFill>
                  <a:srgbClr val="212A29"/>
                </a:solidFill>
                <a:latin typeface="Alef"/>
                <a:ea typeface="Alef"/>
                <a:cs typeface="Alef"/>
                <a:sym typeface="Alef"/>
              </a:rPr>
              <a:t>Takut</a:t>
            </a:r>
            <a:endParaRPr lang="en-US" sz="2900" dirty="0">
              <a:solidFill>
                <a:srgbClr val="212A29"/>
              </a:solidFill>
              <a:latin typeface="Alef"/>
              <a:ea typeface="Alef"/>
              <a:cs typeface="Alef"/>
              <a:sym typeface="Alef"/>
            </a:endParaRPr>
          </a:p>
          <a:p>
            <a:pPr marL="514350" indent="-514350">
              <a:lnSpc>
                <a:spcPts val="3915"/>
              </a:lnSpc>
              <a:buFont typeface="+mj-lt"/>
              <a:buAutoNum type="arabicPeriod"/>
            </a:pPr>
            <a:r>
              <a:rPr lang="en-US" sz="2900" dirty="0" err="1">
                <a:solidFill>
                  <a:srgbClr val="212A29"/>
                </a:solidFill>
                <a:latin typeface="Alef"/>
                <a:ea typeface="Alef"/>
                <a:cs typeface="Alef"/>
                <a:sym typeface="Alef"/>
              </a:rPr>
              <a:t>cemas</a:t>
            </a:r>
            <a:endParaRPr lang="en-US" sz="2900" dirty="0">
              <a:solidFill>
                <a:srgbClr val="212A29"/>
              </a:solidFill>
              <a:latin typeface="Alef"/>
              <a:ea typeface="Alef"/>
              <a:cs typeface="Alef"/>
              <a:sym typeface="Alef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260412" y="8548815"/>
            <a:ext cx="124631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NB: </a:t>
            </a:r>
            <a:r>
              <a:rPr lang="en-US" sz="4000" dirty="0" err="1"/>
              <a:t>Semua</a:t>
            </a:r>
            <a:r>
              <a:rPr lang="en-US" sz="4000" dirty="0"/>
              <a:t> </a:t>
            </a:r>
            <a:r>
              <a:rPr lang="en-US" sz="4000" dirty="0" err="1"/>
              <a:t>emosi</a:t>
            </a:r>
            <a:r>
              <a:rPr lang="en-US" sz="4000" dirty="0"/>
              <a:t> normal, </a:t>
            </a:r>
            <a:r>
              <a:rPr lang="en-US" sz="4000" dirty="0" err="1"/>
              <a:t>tetapi</a:t>
            </a:r>
            <a:r>
              <a:rPr lang="en-US" sz="4000" dirty="0"/>
              <a:t> </a:t>
            </a:r>
            <a:r>
              <a:rPr lang="en-US" sz="4000" dirty="0" err="1"/>
              <a:t>perlu</a:t>
            </a:r>
            <a:r>
              <a:rPr lang="en-US" sz="4000" dirty="0"/>
              <a:t> </a:t>
            </a:r>
            <a:r>
              <a:rPr lang="en-US" sz="4000" dirty="0" err="1"/>
              <a:t>dikelola</a:t>
            </a:r>
            <a:r>
              <a:rPr lang="en-US" sz="4000" dirty="0"/>
              <a:t> </a:t>
            </a:r>
            <a:r>
              <a:rPr lang="en-US" sz="4000" dirty="0" err="1"/>
              <a:t>dengan</a:t>
            </a:r>
            <a:r>
              <a:rPr lang="en-US" sz="4000" dirty="0"/>
              <a:t> </a:t>
            </a:r>
            <a:r>
              <a:rPr lang="en-US" sz="4000" dirty="0" err="1"/>
              <a:t>baik</a:t>
            </a:r>
            <a:endParaRPr lang="en-US" sz="4000" dirty="0"/>
          </a:p>
        </p:txBody>
      </p:sp>
      <p:sp>
        <p:nvSpPr>
          <p:cNvPr id="47" name="Freeform 30"/>
          <p:cNvSpPr/>
          <p:nvPr/>
        </p:nvSpPr>
        <p:spPr>
          <a:xfrm>
            <a:off x="14837492" y="3608587"/>
            <a:ext cx="2551142" cy="3616310"/>
          </a:xfrm>
          <a:custGeom>
            <a:avLst/>
            <a:gdLst/>
            <a:ahLst/>
            <a:cxnLst/>
            <a:rect l="l" t="t" r="r" b="b"/>
            <a:pathLst>
              <a:path w="3401523" h="4821747">
                <a:moveTo>
                  <a:pt x="0" y="0"/>
                </a:moveTo>
                <a:lnTo>
                  <a:pt x="3401523" y="0"/>
                </a:lnTo>
                <a:lnTo>
                  <a:pt x="3401523" y="4821747"/>
                </a:lnTo>
                <a:lnTo>
                  <a:pt x="0" y="482174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897101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35844" y="1250855"/>
            <a:ext cx="5481586" cy="4114800"/>
            <a:chOff x="0" y="0"/>
            <a:chExt cx="7308781" cy="5486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308781" cy="5486400"/>
            </a:xfrm>
            <a:custGeom>
              <a:avLst/>
              <a:gdLst/>
              <a:ahLst/>
              <a:cxnLst/>
              <a:rect l="l" t="t" r="r" b="b"/>
              <a:pathLst>
                <a:path w="7308781" h="5486400">
                  <a:moveTo>
                    <a:pt x="0" y="0"/>
                  </a:moveTo>
                  <a:lnTo>
                    <a:pt x="7308781" y="0"/>
                  </a:lnTo>
                  <a:lnTo>
                    <a:pt x="7308781" y="5486400"/>
                  </a:lnTo>
                  <a:lnTo>
                    <a:pt x="0" y="5486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-16870" r="-9087"/>
              </a:stretch>
            </a:blipFill>
          </p:spPr>
        </p:sp>
        <p:sp>
          <p:nvSpPr>
            <p:cNvPr id="4" name="TextBox 4"/>
            <p:cNvSpPr txBox="1"/>
            <p:nvPr/>
          </p:nvSpPr>
          <p:spPr>
            <a:xfrm>
              <a:off x="1592719" y="948055"/>
              <a:ext cx="4402742" cy="23373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4589"/>
                </a:lnSpc>
                <a:spcBef>
                  <a:spcPct val="0"/>
                </a:spcBef>
              </a:pPr>
              <a:r>
                <a:rPr lang="en-US" sz="3600" dirty="0" err="1">
                  <a:solidFill>
                    <a:srgbClr val="212A29"/>
                  </a:solidFill>
                  <a:ea typeface="Alef"/>
                  <a:cs typeface="Alef"/>
                  <a:sym typeface="Alef"/>
                </a:rPr>
                <a:t>Mengapa</a:t>
              </a:r>
              <a:r>
                <a:rPr lang="en-US" sz="3600" dirty="0">
                  <a:solidFill>
                    <a:srgbClr val="212A29"/>
                  </a:solidFill>
                  <a:ea typeface="Alef"/>
                  <a:cs typeface="Alef"/>
                  <a:sym typeface="Alef"/>
                </a:rPr>
                <a:t> </a:t>
              </a:r>
              <a:r>
                <a:rPr lang="en-US" sz="3600" dirty="0" err="1">
                  <a:solidFill>
                    <a:srgbClr val="212A29"/>
                  </a:solidFill>
                  <a:ea typeface="Alef"/>
                  <a:cs typeface="Alef"/>
                  <a:sym typeface="Alef"/>
                </a:rPr>
                <a:t>Emosi</a:t>
              </a:r>
              <a:r>
                <a:rPr lang="en-US" sz="3600" dirty="0">
                  <a:solidFill>
                    <a:srgbClr val="212A29"/>
                  </a:solidFill>
                  <a:ea typeface="Alef"/>
                  <a:cs typeface="Alef"/>
                  <a:sym typeface="Alef"/>
                </a:rPr>
                <a:t> </a:t>
              </a:r>
              <a:r>
                <a:rPr lang="en-US" sz="3600" dirty="0" err="1">
                  <a:solidFill>
                    <a:srgbClr val="212A29"/>
                  </a:solidFill>
                  <a:ea typeface="Alef"/>
                  <a:cs typeface="Alef"/>
                  <a:sym typeface="Alef"/>
                </a:rPr>
                <a:t>Remaja</a:t>
              </a:r>
              <a:r>
                <a:rPr lang="en-US" sz="3600" dirty="0">
                  <a:solidFill>
                    <a:srgbClr val="212A29"/>
                  </a:solidFill>
                  <a:ea typeface="Alef"/>
                  <a:cs typeface="Alef"/>
                  <a:sym typeface="Alef"/>
                </a:rPr>
                <a:t> </a:t>
              </a:r>
              <a:r>
                <a:rPr lang="en-US" sz="3600" dirty="0" err="1">
                  <a:solidFill>
                    <a:srgbClr val="212A29"/>
                  </a:solidFill>
                  <a:ea typeface="Alef"/>
                  <a:cs typeface="Alef"/>
                  <a:sym typeface="Alef"/>
                </a:rPr>
                <a:t>Sering</a:t>
              </a:r>
              <a:r>
                <a:rPr lang="en-US" sz="3600" dirty="0">
                  <a:solidFill>
                    <a:srgbClr val="212A29"/>
                  </a:solidFill>
                  <a:ea typeface="Alef"/>
                  <a:cs typeface="Alef"/>
                  <a:sym typeface="Alef"/>
                </a:rPr>
                <a:t> </a:t>
              </a:r>
              <a:r>
                <a:rPr lang="en-US" sz="3600" dirty="0" err="1">
                  <a:solidFill>
                    <a:srgbClr val="212A29"/>
                  </a:solidFill>
                  <a:ea typeface="Alef"/>
                  <a:cs typeface="Alef"/>
                  <a:sym typeface="Alef"/>
                </a:rPr>
                <a:t>Tidak</a:t>
              </a:r>
              <a:r>
                <a:rPr lang="en-US" sz="3600" dirty="0">
                  <a:solidFill>
                    <a:srgbClr val="212A29"/>
                  </a:solidFill>
                  <a:ea typeface="Alef"/>
                  <a:cs typeface="Alef"/>
                  <a:sym typeface="Alef"/>
                </a:rPr>
                <a:t> Stabil?</a:t>
              </a:r>
              <a:endParaRPr lang="en-US" sz="3600" u="none" strike="noStrike" dirty="0">
                <a:solidFill>
                  <a:srgbClr val="212A29"/>
                </a:solidFill>
                <a:ea typeface="Alef"/>
                <a:cs typeface="Alef"/>
                <a:sym typeface="Alef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>
            <a:off x="46837" y="2625925"/>
            <a:ext cx="5252443" cy="7661075"/>
          </a:xfrm>
          <a:custGeom>
            <a:avLst/>
            <a:gdLst/>
            <a:ahLst/>
            <a:cxnLst/>
            <a:rect l="l" t="t" r="r" b="b"/>
            <a:pathLst>
              <a:path w="5252443" h="7661075">
                <a:moveTo>
                  <a:pt x="0" y="0"/>
                </a:moveTo>
                <a:lnTo>
                  <a:pt x="5252443" y="0"/>
                </a:lnTo>
                <a:lnTo>
                  <a:pt x="5252443" y="7661075"/>
                </a:lnTo>
                <a:lnTo>
                  <a:pt x="0" y="76610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33239" b="-109341"/>
            </a:stretch>
          </a:blipFill>
        </p:spPr>
      </p:sp>
      <p:sp>
        <p:nvSpPr>
          <p:cNvPr id="6" name="Freeform 6"/>
          <p:cNvSpPr/>
          <p:nvPr/>
        </p:nvSpPr>
        <p:spPr>
          <a:xfrm rot="-2484100">
            <a:off x="6375919" y="6988798"/>
            <a:ext cx="4372981" cy="4908448"/>
          </a:xfrm>
          <a:custGeom>
            <a:avLst/>
            <a:gdLst/>
            <a:ahLst/>
            <a:cxnLst/>
            <a:rect l="l" t="t" r="r" b="b"/>
            <a:pathLst>
              <a:path w="4372981" h="4908448">
                <a:moveTo>
                  <a:pt x="0" y="0"/>
                </a:moveTo>
                <a:lnTo>
                  <a:pt x="4372982" y="0"/>
                </a:lnTo>
                <a:lnTo>
                  <a:pt x="4372982" y="4908449"/>
                </a:lnTo>
                <a:lnTo>
                  <a:pt x="0" y="490844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0677421" y="0"/>
            <a:ext cx="7720405" cy="10287000"/>
            <a:chOff x="0" y="0"/>
            <a:chExt cx="2033358" cy="270933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33358" cy="2709333"/>
            </a:xfrm>
            <a:custGeom>
              <a:avLst/>
              <a:gdLst/>
              <a:ahLst/>
              <a:cxnLst/>
              <a:rect l="l" t="t" r="r" b="b"/>
              <a:pathLst>
                <a:path w="2033358" h="2709333">
                  <a:moveTo>
                    <a:pt x="0" y="0"/>
                  </a:moveTo>
                  <a:lnTo>
                    <a:pt x="2033358" y="0"/>
                  </a:lnTo>
                  <a:lnTo>
                    <a:pt x="203335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1C3D69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2033358" cy="27379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67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 rot="-979902">
            <a:off x="-991293" y="-1973876"/>
            <a:ext cx="4039985" cy="4114800"/>
          </a:xfrm>
          <a:custGeom>
            <a:avLst/>
            <a:gdLst/>
            <a:ahLst/>
            <a:cxnLst/>
            <a:rect l="l" t="t" r="r" b="b"/>
            <a:pathLst>
              <a:path w="4039985" h="4114800">
                <a:moveTo>
                  <a:pt x="0" y="0"/>
                </a:moveTo>
                <a:lnTo>
                  <a:pt x="4039986" y="0"/>
                </a:lnTo>
                <a:lnTo>
                  <a:pt x="403998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2846636">
            <a:off x="15717632" y="-2815686"/>
            <a:ext cx="5030449" cy="5414378"/>
          </a:xfrm>
          <a:custGeom>
            <a:avLst/>
            <a:gdLst/>
            <a:ahLst/>
            <a:cxnLst/>
            <a:rect l="l" t="t" r="r" b="b"/>
            <a:pathLst>
              <a:path w="5030449" h="5414378">
                <a:moveTo>
                  <a:pt x="0" y="0"/>
                </a:moveTo>
                <a:lnTo>
                  <a:pt x="5030450" y="0"/>
                </a:lnTo>
                <a:lnTo>
                  <a:pt x="5030450" y="5414377"/>
                </a:lnTo>
                <a:lnTo>
                  <a:pt x="0" y="541437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Alef"/>
                <a:ea typeface="Alef"/>
                <a:cs typeface="Alef"/>
                <a:sym typeface="Alef"/>
              </a:rPr>
              <a:t>6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145199"/>
              </p:ext>
            </p:extLst>
          </p:nvPr>
        </p:nvGraphicFramePr>
        <p:xfrm>
          <a:off x="11809301" y="1961896"/>
          <a:ext cx="5569105" cy="63534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69105">
                  <a:extLst>
                    <a:ext uri="{9D8B030D-6E8A-4147-A177-3AD203B41FA5}">
                      <a16:colId xmlns:a16="http://schemas.microsoft.com/office/drawing/2014/main" val="4029076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Masa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transisi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menuju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dewasa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→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banyak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perubahan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fisik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sosial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kognitif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dan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moral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43562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Pengaruh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lingkungan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: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teman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keluarga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sekolah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490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⁠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Tekanan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tugas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pergaulan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dan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identitas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diri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53908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Trauma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atau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pengalaman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bullying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dapat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membuat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regulasi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emosi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dirty="0" err="1">
                          <a:solidFill>
                            <a:schemeClr val="tx1"/>
                          </a:solidFill>
                          <a:effectLst/>
                        </a:rPr>
                        <a:t>lebih</a:t>
                      </a:r>
                      <a:r>
                        <a:rPr lang="en-US" sz="3600" dirty="0">
                          <a:solidFill>
                            <a:schemeClr val="tx1"/>
                          </a:solidFill>
                          <a:effectLst/>
                        </a:rPr>
                        <a:t> rendah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058847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143400">
            <a:off x="-998025" y="-694481"/>
            <a:ext cx="4053451" cy="2982728"/>
          </a:xfrm>
          <a:custGeom>
            <a:avLst/>
            <a:gdLst/>
            <a:ahLst/>
            <a:cxnLst/>
            <a:rect l="l" t="t" r="r" b="b"/>
            <a:pathLst>
              <a:path w="4053451" h="2982728">
                <a:moveTo>
                  <a:pt x="0" y="0"/>
                </a:moveTo>
                <a:lnTo>
                  <a:pt x="4053450" y="0"/>
                </a:lnTo>
                <a:lnTo>
                  <a:pt x="4053450" y="2982727"/>
                </a:lnTo>
                <a:lnTo>
                  <a:pt x="0" y="298272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76250" y="1491794"/>
            <a:ext cx="7290431" cy="8318956"/>
          </a:xfrm>
          <a:custGeom>
            <a:avLst/>
            <a:gdLst/>
            <a:ahLst/>
            <a:cxnLst/>
            <a:rect l="l" t="t" r="r" b="b"/>
            <a:pathLst>
              <a:path w="7290431" h="8318956">
                <a:moveTo>
                  <a:pt x="0" y="0"/>
                </a:moveTo>
                <a:lnTo>
                  <a:pt x="7290431" y="0"/>
                </a:lnTo>
                <a:lnTo>
                  <a:pt x="7290431" y="8318956"/>
                </a:lnTo>
                <a:lnTo>
                  <a:pt x="0" y="83189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8632701" y="3832394"/>
            <a:ext cx="1118042" cy="1118042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CC48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67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617928" y="6049142"/>
            <a:ext cx="1118042" cy="1118042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CC48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67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 rot="-2584501">
            <a:off x="1461637" y="5218249"/>
            <a:ext cx="605057" cy="1080460"/>
          </a:xfrm>
          <a:custGeom>
            <a:avLst/>
            <a:gdLst/>
            <a:ahLst/>
            <a:cxnLst/>
            <a:rect l="l" t="t" r="r" b="b"/>
            <a:pathLst>
              <a:path w="605057" h="1080460">
                <a:moveTo>
                  <a:pt x="0" y="0"/>
                </a:moveTo>
                <a:lnTo>
                  <a:pt x="605057" y="0"/>
                </a:lnTo>
                <a:lnTo>
                  <a:pt x="605057" y="1080460"/>
                </a:lnTo>
                <a:lnTo>
                  <a:pt x="0" y="10804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1172598">
            <a:off x="5644393" y="3987021"/>
            <a:ext cx="1543937" cy="1558102"/>
          </a:xfrm>
          <a:custGeom>
            <a:avLst/>
            <a:gdLst/>
            <a:ahLst/>
            <a:cxnLst/>
            <a:rect l="l" t="t" r="r" b="b"/>
            <a:pathLst>
              <a:path w="1543937" h="1558102">
                <a:moveTo>
                  <a:pt x="0" y="0"/>
                </a:moveTo>
                <a:lnTo>
                  <a:pt x="1543937" y="0"/>
                </a:lnTo>
                <a:lnTo>
                  <a:pt x="1543937" y="1558102"/>
                </a:lnTo>
                <a:lnTo>
                  <a:pt x="0" y="155810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784108">
            <a:off x="15445273" y="8182709"/>
            <a:ext cx="3995097" cy="4114800"/>
          </a:xfrm>
          <a:custGeom>
            <a:avLst/>
            <a:gdLst/>
            <a:ahLst/>
            <a:cxnLst/>
            <a:rect l="l" t="t" r="r" b="b"/>
            <a:pathLst>
              <a:path w="3995097" h="4114800">
                <a:moveTo>
                  <a:pt x="0" y="0"/>
                </a:moveTo>
                <a:lnTo>
                  <a:pt x="3995097" y="0"/>
                </a:lnTo>
                <a:lnTo>
                  <a:pt x="399509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0039872" y="4010100"/>
            <a:ext cx="7638528" cy="20005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3914"/>
              </a:lnSpc>
              <a:spcBef>
                <a:spcPct val="0"/>
              </a:spcBef>
            </a:pPr>
            <a:r>
              <a:rPr lang="en-US" sz="3000" dirty="0" err="1">
                <a:solidFill>
                  <a:srgbClr val="212A29"/>
                </a:solidFill>
                <a:ea typeface="Alef"/>
                <a:cs typeface="Alef"/>
                <a:sym typeface="Alef"/>
              </a:rPr>
              <a:t>Konflik</a:t>
            </a:r>
            <a:r>
              <a:rPr lang="en-US" sz="3000" dirty="0">
                <a:solidFill>
                  <a:srgbClr val="212A29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rgbClr val="212A29"/>
                </a:solidFill>
                <a:ea typeface="Alef"/>
                <a:cs typeface="Alef"/>
                <a:sym typeface="Alef"/>
              </a:rPr>
              <a:t>adalah</a:t>
            </a:r>
            <a:r>
              <a:rPr lang="en-US" sz="3000" dirty="0">
                <a:solidFill>
                  <a:srgbClr val="212A29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rgbClr val="212A29"/>
                </a:solidFill>
                <a:ea typeface="Alef"/>
                <a:cs typeface="Alef"/>
                <a:sym typeface="Alef"/>
              </a:rPr>
              <a:t>pertentangan</a:t>
            </a:r>
            <a:r>
              <a:rPr lang="en-US" sz="3000" dirty="0">
                <a:solidFill>
                  <a:srgbClr val="212A29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rgbClr val="212A29"/>
                </a:solidFill>
                <a:ea typeface="Alef"/>
                <a:cs typeface="Alef"/>
                <a:sym typeface="Alef"/>
              </a:rPr>
              <a:t>atau</a:t>
            </a:r>
            <a:r>
              <a:rPr lang="en-US" sz="3000" dirty="0">
                <a:solidFill>
                  <a:srgbClr val="212A29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rgbClr val="212A29"/>
                </a:solidFill>
                <a:ea typeface="Alef"/>
                <a:cs typeface="Alef"/>
                <a:sym typeface="Alef"/>
              </a:rPr>
              <a:t>ketidaksepakatan</a:t>
            </a:r>
            <a:r>
              <a:rPr lang="en-US" sz="3000" dirty="0">
                <a:solidFill>
                  <a:srgbClr val="212A29"/>
                </a:solidFill>
                <a:ea typeface="Alef"/>
                <a:cs typeface="Alef"/>
                <a:sym typeface="Alef"/>
              </a:rPr>
              <a:t> yang </a:t>
            </a:r>
            <a:r>
              <a:rPr lang="en-US" sz="3000" dirty="0" err="1">
                <a:solidFill>
                  <a:srgbClr val="212A29"/>
                </a:solidFill>
                <a:ea typeface="Alef"/>
                <a:cs typeface="Alef"/>
                <a:sym typeface="Alef"/>
              </a:rPr>
              <a:t>terjadi</a:t>
            </a:r>
            <a:r>
              <a:rPr lang="en-US" sz="3000" dirty="0">
                <a:solidFill>
                  <a:srgbClr val="212A29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rgbClr val="212A29"/>
                </a:solidFill>
                <a:ea typeface="Alef"/>
                <a:cs typeface="Alef"/>
                <a:sym typeface="Alef"/>
              </a:rPr>
              <a:t>antar</a:t>
            </a:r>
            <a:r>
              <a:rPr lang="en-US" sz="3000" dirty="0">
                <a:solidFill>
                  <a:srgbClr val="212A29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rgbClr val="212A29"/>
                </a:solidFill>
                <a:ea typeface="Alef"/>
                <a:cs typeface="Alef"/>
                <a:sym typeface="Alef"/>
              </a:rPr>
              <a:t>individu</a:t>
            </a:r>
            <a:r>
              <a:rPr lang="en-US" sz="3000" dirty="0">
                <a:solidFill>
                  <a:srgbClr val="212A29"/>
                </a:solidFill>
                <a:ea typeface="Alef"/>
                <a:cs typeface="Alef"/>
                <a:sym typeface="Alef"/>
              </a:rPr>
              <a:t>/</a:t>
            </a:r>
            <a:r>
              <a:rPr lang="en-US" sz="3000" dirty="0" err="1">
                <a:solidFill>
                  <a:srgbClr val="212A29"/>
                </a:solidFill>
                <a:ea typeface="Alef"/>
                <a:cs typeface="Alef"/>
                <a:sym typeface="Alef"/>
              </a:rPr>
              <a:t>kelompok</a:t>
            </a:r>
            <a:r>
              <a:rPr lang="en-US" sz="3000" dirty="0">
                <a:solidFill>
                  <a:srgbClr val="212A29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rgbClr val="212A29"/>
                </a:solidFill>
                <a:ea typeface="Alef"/>
                <a:cs typeface="Alef"/>
                <a:sym typeface="Alef"/>
              </a:rPr>
              <a:t>karena</a:t>
            </a:r>
            <a:r>
              <a:rPr lang="en-US" sz="3000" dirty="0">
                <a:solidFill>
                  <a:srgbClr val="212A29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rgbClr val="212A29"/>
                </a:solidFill>
                <a:ea typeface="Alef"/>
                <a:cs typeface="Alef"/>
                <a:sym typeface="Alef"/>
              </a:rPr>
              <a:t>perbedaan</a:t>
            </a:r>
            <a:r>
              <a:rPr lang="en-US" sz="3000" dirty="0">
                <a:solidFill>
                  <a:srgbClr val="212A29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rgbClr val="212A29"/>
                </a:solidFill>
                <a:ea typeface="Alef"/>
                <a:cs typeface="Alef"/>
                <a:sym typeface="Alef"/>
              </a:rPr>
              <a:t>pendapat</a:t>
            </a:r>
            <a:r>
              <a:rPr lang="en-US" sz="3000" dirty="0">
                <a:solidFill>
                  <a:srgbClr val="212A29"/>
                </a:solidFill>
                <a:ea typeface="Alef"/>
                <a:cs typeface="Alef"/>
                <a:sym typeface="Alef"/>
              </a:rPr>
              <a:t>, </a:t>
            </a:r>
            <a:r>
              <a:rPr lang="en-US" sz="3000" dirty="0" err="1">
                <a:solidFill>
                  <a:srgbClr val="212A29"/>
                </a:solidFill>
                <a:ea typeface="Alef"/>
                <a:cs typeface="Alef"/>
                <a:sym typeface="Alef"/>
              </a:rPr>
              <a:t>tujuan</a:t>
            </a:r>
            <a:r>
              <a:rPr lang="en-US" sz="3000" dirty="0">
                <a:solidFill>
                  <a:srgbClr val="212A29"/>
                </a:solidFill>
                <a:ea typeface="Alef"/>
                <a:cs typeface="Alef"/>
                <a:sym typeface="Alef"/>
              </a:rPr>
              <a:t>, </a:t>
            </a:r>
            <a:r>
              <a:rPr lang="en-US" sz="3000" dirty="0" err="1">
                <a:solidFill>
                  <a:srgbClr val="212A29"/>
                </a:solidFill>
                <a:ea typeface="Alef"/>
                <a:cs typeface="Alef"/>
                <a:sym typeface="Alef"/>
              </a:rPr>
              <a:t>atau</a:t>
            </a:r>
            <a:r>
              <a:rPr lang="en-US" sz="3000" dirty="0">
                <a:solidFill>
                  <a:srgbClr val="212A29"/>
                </a:solidFill>
                <a:ea typeface="Alef"/>
                <a:cs typeface="Alef"/>
                <a:sym typeface="Alef"/>
              </a:rPr>
              <a:t> </a:t>
            </a:r>
            <a:r>
              <a:rPr lang="en-US" sz="3000" dirty="0" err="1">
                <a:solidFill>
                  <a:srgbClr val="212A29"/>
                </a:solidFill>
                <a:ea typeface="Alef"/>
                <a:cs typeface="Alef"/>
                <a:sym typeface="Alef"/>
              </a:rPr>
              <a:t>kebutuhan</a:t>
            </a:r>
            <a:r>
              <a:rPr lang="en-US" sz="2899" dirty="0">
                <a:solidFill>
                  <a:srgbClr val="212A29"/>
                </a:solidFill>
                <a:latin typeface="Alef"/>
                <a:ea typeface="Alef"/>
                <a:cs typeface="Alef"/>
                <a:sym typeface="Alef"/>
              </a:rPr>
              <a:t>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039872" y="6285905"/>
            <a:ext cx="6343128" cy="40010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3914"/>
              </a:lnSpc>
              <a:spcBef>
                <a:spcPct val="0"/>
              </a:spcBef>
            </a:pP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Pada</a:t>
            </a:r>
            <a:r>
              <a:rPr lang="en-US" sz="2899" b="1" dirty="0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 </a:t>
            </a: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siswa</a:t>
            </a:r>
            <a:r>
              <a:rPr lang="en-US" sz="2899" b="1" dirty="0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 SMP, </a:t>
            </a: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konflik</a:t>
            </a:r>
            <a:r>
              <a:rPr lang="en-US" sz="2899" b="1" dirty="0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 </a:t>
            </a: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sering</a:t>
            </a:r>
            <a:r>
              <a:rPr lang="en-US" sz="2899" b="1" dirty="0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 </a:t>
            </a: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terjadi</a:t>
            </a:r>
            <a:r>
              <a:rPr lang="en-US" sz="2899" b="1" dirty="0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 </a:t>
            </a: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karena</a:t>
            </a:r>
            <a:r>
              <a:rPr lang="en-US" sz="2899" b="1" dirty="0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:</a:t>
            </a:r>
          </a:p>
          <a:p>
            <a:pPr marL="457200" lvl="0" indent="-457200">
              <a:lnSpc>
                <a:spcPts val="3914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Miskomunikasi</a:t>
            </a:r>
            <a:endParaRPr lang="en-US" sz="2899" b="1" dirty="0">
              <a:solidFill>
                <a:srgbClr val="212A29"/>
              </a:solidFill>
              <a:latin typeface="Alef Bold"/>
              <a:ea typeface="Alef Bold"/>
              <a:cs typeface="Alef Bold"/>
              <a:sym typeface="Alef Bold"/>
            </a:endParaRPr>
          </a:p>
          <a:p>
            <a:pPr marL="457200" lvl="0" indent="-457200">
              <a:lnSpc>
                <a:spcPts val="3914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899" b="1" dirty="0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Salah </a:t>
            </a: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paham</a:t>
            </a:r>
            <a:endParaRPr lang="en-US" sz="2899" b="1" dirty="0">
              <a:solidFill>
                <a:srgbClr val="212A29"/>
              </a:solidFill>
              <a:latin typeface="Alef Bold"/>
              <a:ea typeface="Alef Bold"/>
              <a:cs typeface="Alef Bold"/>
              <a:sym typeface="Alef Bold"/>
            </a:endParaRPr>
          </a:p>
          <a:p>
            <a:pPr marL="457200" lvl="0" indent="-457200">
              <a:lnSpc>
                <a:spcPts val="3914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Emosi</a:t>
            </a:r>
            <a:r>
              <a:rPr lang="en-US" sz="2899" b="1" dirty="0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 </a:t>
            </a: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tidak</a:t>
            </a:r>
            <a:r>
              <a:rPr lang="en-US" sz="2899" b="1" dirty="0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 </a:t>
            </a: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terkontrol</a:t>
            </a:r>
            <a:endParaRPr lang="en-US" sz="2899" b="1" dirty="0">
              <a:solidFill>
                <a:srgbClr val="212A29"/>
              </a:solidFill>
              <a:latin typeface="Alef Bold"/>
              <a:ea typeface="Alef Bold"/>
              <a:cs typeface="Alef Bold"/>
              <a:sym typeface="Alef Bold"/>
            </a:endParaRPr>
          </a:p>
          <a:p>
            <a:pPr marL="457200" lvl="0" indent="-457200">
              <a:lnSpc>
                <a:spcPts val="3914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Perbedaan</a:t>
            </a:r>
            <a:r>
              <a:rPr lang="en-US" sz="2899" b="1" dirty="0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 </a:t>
            </a: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kepribadian</a:t>
            </a:r>
            <a:endParaRPr lang="en-US" sz="2899" b="1" dirty="0">
              <a:solidFill>
                <a:srgbClr val="212A29"/>
              </a:solidFill>
              <a:latin typeface="Alef Bold"/>
              <a:ea typeface="Alef Bold"/>
              <a:cs typeface="Alef Bold"/>
              <a:sym typeface="Alef Bold"/>
            </a:endParaRPr>
          </a:p>
          <a:p>
            <a:pPr marL="457200" lvl="0" indent="-457200">
              <a:lnSpc>
                <a:spcPts val="3914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Persaingan</a:t>
            </a:r>
            <a:r>
              <a:rPr lang="en-US" sz="2899" b="1" dirty="0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 </a:t>
            </a: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dalam</a:t>
            </a:r>
            <a:r>
              <a:rPr lang="en-US" sz="2899" b="1" dirty="0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 </a:t>
            </a: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kelompok</a:t>
            </a:r>
            <a:r>
              <a:rPr lang="en-US" sz="2899" b="1" dirty="0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 </a:t>
            </a:r>
            <a:r>
              <a:rPr lang="en-US" sz="2899" b="1" dirty="0" err="1">
                <a:solidFill>
                  <a:srgbClr val="212A29"/>
                </a:solidFill>
                <a:latin typeface="Alef Bold"/>
                <a:ea typeface="Alef Bold"/>
                <a:cs typeface="Alef Bold"/>
                <a:sym typeface="Alef Bold"/>
              </a:rPr>
              <a:t>teman</a:t>
            </a:r>
            <a:endParaRPr lang="en-US" sz="2899" b="1" dirty="0">
              <a:solidFill>
                <a:srgbClr val="212A29"/>
              </a:solidFill>
              <a:latin typeface="Alef Bold"/>
              <a:ea typeface="Alef Bold"/>
              <a:cs typeface="Alef Bold"/>
              <a:sym typeface="Alef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382000" y="1636054"/>
            <a:ext cx="7703514" cy="16948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6630"/>
              </a:lnSpc>
            </a:pPr>
            <a:r>
              <a:rPr lang="sv-SE" sz="6500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Apa Itu Konflik Teman Sebaya?</a:t>
            </a:r>
            <a:endParaRPr lang="en-US" sz="6500" b="1" u="none" strike="noStrike" dirty="0">
              <a:solidFill>
                <a:srgbClr val="212A29"/>
              </a:solidFill>
              <a:latin typeface="Clarendon Bold"/>
              <a:ea typeface="Clarendon Bold"/>
              <a:cs typeface="Clarendon Bold"/>
              <a:sym typeface="Clarendon Bold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8940370" y="4122021"/>
            <a:ext cx="502702" cy="480055"/>
            <a:chOff x="0" y="0"/>
            <a:chExt cx="670269" cy="640074"/>
          </a:xfrm>
        </p:grpSpPr>
        <p:sp>
          <p:nvSpPr>
            <p:cNvPr id="18" name="AutoShape 18"/>
            <p:cNvSpPr/>
            <p:nvPr/>
          </p:nvSpPr>
          <p:spPr>
            <a:xfrm>
              <a:off x="335135" y="23857"/>
              <a:ext cx="0" cy="437283"/>
            </a:xfrm>
            <a:prstGeom prst="line">
              <a:avLst/>
            </a:prstGeom>
            <a:ln w="65019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9" name="AutoShape 19"/>
            <p:cNvSpPr/>
            <p:nvPr/>
          </p:nvSpPr>
          <p:spPr>
            <a:xfrm flipH="1">
              <a:off x="96689" y="25006"/>
              <a:ext cx="263329" cy="218768"/>
            </a:xfrm>
            <a:prstGeom prst="line">
              <a:avLst/>
            </a:prstGeom>
            <a:ln w="65019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0" name="AutoShape 20"/>
            <p:cNvSpPr/>
            <p:nvPr/>
          </p:nvSpPr>
          <p:spPr>
            <a:xfrm>
              <a:off x="32510" y="333694"/>
              <a:ext cx="605250" cy="0"/>
            </a:xfrm>
            <a:prstGeom prst="line">
              <a:avLst/>
            </a:prstGeom>
            <a:ln w="65019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1" name="AutoShape 21"/>
            <p:cNvSpPr/>
            <p:nvPr/>
          </p:nvSpPr>
          <p:spPr>
            <a:xfrm>
              <a:off x="315438" y="26438"/>
              <a:ext cx="260835" cy="221735"/>
            </a:xfrm>
            <a:prstGeom prst="line">
              <a:avLst/>
            </a:prstGeom>
            <a:ln w="65019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22" name="Freeform 22"/>
          <p:cNvSpPr/>
          <p:nvPr/>
        </p:nvSpPr>
        <p:spPr>
          <a:xfrm rot="2700000">
            <a:off x="8931578" y="6309702"/>
            <a:ext cx="557611" cy="557611"/>
          </a:xfrm>
          <a:custGeom>
            <a:avLst/>
            <a:gdLst/>
            <a:ahLst/>
            <a:cxnLst/>
            <a:rect l="l" t="t" r="r" b="b"/>
            <a:pathLst>
              <a:path w="557611" h="557611">
                <a:moveTo>
                  <a:pt x="0" y="0"/>
                </a:moveTo>
                <a:lnTo>
                  <a:pt x="557612" y="0"/>
                </a:lnTo>
                <a:lnTo>
                  <a:pt x="557612" y="557611"/>
                </a:lnTo>
                <a:lnTo>
                  <a:pt x="0" y="55761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5">
            <a:extLst>
              <a:ext uri="{FF2B5EF4-FFF2-40B4-BE49-F238E27FC236}">
                <a16:creationId xmlns:a16="http://schemas.microsoft.com/office/drawing/2014/main" id="{87B3AC2D-AD0F-6518-95B1-61AEC2C28CAB}"/>
              </a:ext>
            </a:extLst>
          </p:cNvPr>
          <p:cNvSpPr txBox="1"/>
          <p:nvPr/>
        </p:nvSpPr>
        <p:spPr>
          <a:xfrm>
            <a:off x="17268975" y="9220200"/>
            <a:ext cx="133049" cy="346249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FDFAED"/>
                </a:solidFill>
                <a:latin typeface="Alef"/>
                <a:ea typeface="Alef"/>
                <a:cs typeface="Alef"/>
                <a:sym typeface="Alef"/>
              </a:rPr>
              <a:t>8</a:t>
            </a:r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3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5143500" cy="5143500"/>
            <a:chOff x="0" y="0"/>
            <a:chExt cx="6858000" cy="6858000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6858000" cy="6858000"/>
              <a:chOff x="0" y="0"/>
              <a:chExt cx="1354667" cy="135466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1354667" cy="1354667"/>
              </a:xfrm>
              <a:custGeom>
                <a:avLst/>
                <a:gdLst/>
                <a:ahLst/>
                <a:cxnLst/>
                <a:rect l="l" t="t" r="r" b="b"/>
                <a:pathLst>
                  <a:path w="1354667" h="1354667">
                    <a:moveTo>
                      <a:pt x="0" y="0"/>
                    </a:moveTo>
                    <a:lnTo>
                      <a:pt x="1354667" y="0"/>
                    </a:lnTo>
                    <a:lnTo>
                      <a:pt x="1354667" y="1354667"/>
                    </a:lnTo>
                    <a:lnTo>
                      <a:pt x="0" y="1354667"/>
                    </a:lnTo>
                    <a:close/>
                  </a:path>
                </a:pathLst>
              </a:custGeom>
              <a:solidFill>
                <a:srgbClr val="2C74D5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28575"/>
                <a:ext cx="1354667" cy="138324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6" name="Freeform 6"/>
            <p:cNvSpPr/>
            <p:nvPr/>
          </p:nvSpPr>
          <p:spPr>
            <a:xfrm>
              <a:off x="1169427" y="2615554"/>
              <a:ext cx="4519147" cy="1626893"/>
            </a:xfrm>
            <a:custGeom>
              <a:avLst/>
              <a:gdLst/>
              <a:ahLst/>
              <a:cxnLst/>
              <a:rect l="l" t="t" r="r" b="b"/>
              <a:pathLst>
                <a:path w="4519147" h="1626893">
                  <a:moveTo>
                    <a:pt x="0" y="0"/>
                  </a:moveTo>
                  <a:lnTo>
                    <a:pt x="4519146" y="0"/>
                  </a:lnTo>
                  <a:lnTo>
                    <a:pt x="4519146" y="1626892"/>
                  </a:lnTo>
                  <a:lnTo>
                    <a:pt x="0" y="16268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13144500" y="0"/>
            <a:ext cx="5143500" cy="5143500"/>
            <a:chOff x="0" y="0"/>
            <a:chExt cx="6858000" cy="6858000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6858000" cy="6858000"/>
              <a:chOff x="0" y="0"/>
              <a:chExt cx="1354667" cy="1354667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354667" cy="1354667"/>
              </a:xfrm>
              <a:custGeom>
                <a:avLst/>
                <a:gdLst/>
                <a:ahLst/>
                <a:cxnLst/>
                <a:rect l="l" t="t" r="r" b="b"/>
                <a:pathLst>
                  <a:path w="1354667" h="1354667">
                    <a:moveTo>
                      <a:pt x="0" y="0"/>
                    </a:moveTo>
                    <a:lnTo>
                      <a:pt x="1354667" y="0"/>
                    </a:lnTo>
                    <a:lnTo>
                      <a:pt x="1354667" y="1354667"/>
                    </a:lnTo>
                    <a:lnTo>
                      <a:pt x="0" y="1354667"/>
                    </a:lnTo>
                    <a:close/>
                  </a:path>
                </a:pathLst>
              </a:custGeom>
              <a:solidFill>
                <a:srgbClr val="22A454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28575"/>
                <a:ext cx="1354667" cy="138324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1176049" y="2454087"/>
              <a:ext cx="4505902" cy="1949827"/>
            </a:xfrm>
            <a:custGeom>
              <a:avLst/>
              <a:gdLst/>
              <a:ahLst/>
              <a:cxnLst/>
              <a:rect l="l" t="t" r="r" b="b"/>
              <a:pathLst>
                <a:path w="4505902" h="1949827">
                  <a:moveTo>
                    <a:pt x="0" y="0"/>
                  </a:moveTo>
                  <a:lnTo>
                    <a:pt x="4505902" y="0"/>
                  </a:lnTo>
                  <a:lnTo>
                    <a:pt x="4505902" y="1949826"/>
                  </a:lnTo>
                  <a:lnTo>
                    <a:pt x="0" y="19498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2" name="Group 12"/>
          <p:cNvGrpSpPr/>
          <p:nvPr/>
        </p:nvGrpSpPr>
        <p:grpSpPr>
          <a:xfrm>
            <a:off x="0" y="5143500"/>
            <a:ext cx="5143500" cy="5143500"/>
            <a:chOff x="0" y="0"/>
            <a:chExt cx="6858000" cy="6858000"/>
          </a:xfrm>
        </p:grpSpPr>
        <p:grpSp>
          <p:nvGrpSpPr>
            <p:cNvPr id="13" name="Group 13"/>
            <p:cNvGrpSpPr/>
            <p:nvPr/>
          </p:nvGrpSpPr>
          <p:grpSpPr>
            <a:xfrm>
              <a:off x="0" y="0"/>
              <a:ext cx="6858000" cy="6858000"/>
              <a:chOff x="0" y="0"/>
              <a:chExt cx="1354667" cy="1354667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1354667" cy="1354667"/>
              </a:xfrm>
              <a:custGeom>
                <a:avLst/>
                <a:gdLst/>
                <a:ahLst/>
                <a:cxnLst/>
                <a:rect l="l" t="t" r="r" b="b"/>
                <a:pathLst>
                  <a:path w="1354667" h="1354667">
                    <a:moveTo>
                      <a:pt x="0" y="0"/>
                    </a:moveTo>
                    <a:lnTo>
                      <a:pt x="1354667" y="0"/>
                    </a:lnTo>
                    <a:lnTo>
                      <a:pt x="1354667" y="1354667"/>
                    </a:lnTo>
                    <a:lnTo>
                      <a:pt x="0" y="1354667"/>
                    </a:lnTo>
                    <a:close/>
                  </a:path>
                </a:pathLst>
              </a:custGeom>
              <a:solidFill>
                <a:srgbClr val="FFCC48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28575"/>
                <a:ext cx="1354667" cy="138324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16" name="Freeform 16"/>
            <p:cNvSpPr/>
            <p:nvPr/>
          </p:nvSpPr>
          <p:spPr>
            <a:xfrm>
              <a:off x="1169427" y="2615554"/>
              <a:ext cx="4519147" cy="1626893"/>
            </a:xfrm>
            <a:custGeom>
              <a:avLst/>
              <a:gdLst/>
              <a:ahLst/>
              <a:cxnLst/>
              <a:rect l="l" t="t" r="r" b="b"/>
              <a:pathLst>
                <a:path w="4519147" h="1626893">
                  <a:moveTo>
                    <a:pt x="0" y="0"/>
                  </a:moveTo>
                  <a:lnTo>
                    <a:pt x="4519146" y="0"/>
                  </a:lnTo>
                  <a:lnTo>
                    <a:pt x="4519146" y="1626892"/>
                  </a:lnTo>
                  <a:lnTo>
                    <a:pt x="0" y="16268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7" name="Group 17"/>
          <p:cNvGrpSpPr/>
          <p:nvPr/>
        </p:nvGrpSpPr>
        <p:grpSpPr>
          <a:xfrm>
            <a:off x="13144500" y="5143500"/>
            <a:ext cx="5143500" cy="5143500"/>
            <a:chOff x="0" y="0"/>
            <a:chExt cx="6858000" cy="6858000"/>
          </a:xfrm>
        </p:grpSpPr>
        <p:grpSp>
          <p:nvGrpSpPr>
            <p:cNvPr id="18" name="Group 18"/>
            <p:cNvGrpSpPr/>
            <p:nvPr/>
          </p:nvGrpSpPr>
          <p:grpSpPr>
            <a:xfrm>
              <a:off x="0" y="0"/>
              <a:ext cx="6858000" cy="6858000"/>
              <a:chOff x="0" y="0"/>
              <a:chExt cx="1354667" cy="1354667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1354667" cy="1354667"/>
              </a:xfrm>
              <a:custGeom>
                <a:avLst/>
                <a:gdLst/>
                <a:ahLst/>
                <a:cxnLst/>
                <a:rect l="l" t="t" r="r" b="b"/>
                <a:pathLst>
                  <a:path w="1354667" h="1354667">
                    <a:moveTo>
                      <a:pt x="0" y="0"/>
                    </a:moveTo>
                    <a:lnTo>
                      <a:pt x="1354667" y="0"/>
                    </a:lnTo>
                    <a:lnTo>
                      <a:pt x="1354667" y="1354667"/>
                    </a:lnTo>
                    <a:lnTo>
                      <a:pt x="0" y="1354667"/>
                    </a:lnTo>
                    <a:close/>
                  </a:path>
                </a:pathLst>
              </a:custGeom>
              <a:solidFill>
                <a:srgbClr val="EF3F3F"/>
              </a:solidFill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28575"/>
                <a:ext cx="1354667" cy="138324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21" name="Freeform 21"/>
            <p:cNvSpPr/>
            <p:nvPr/>
          </p:nvSpPr>
          <p:spPr>
            <a:xfrm>
              <a:off x="1169427" y="1871949"/>
              <a:ext cx="4519147" cy="3114103"/>
            </a:xfrm>
            <a:custGeom>
              <a:avLst/>
              <a:gdLst/>
              <a:ahLst/>
              <a:cxnLst/>
              <a:rect l="l" t="t" r="r" b="b"/>
              <a:pathLst>
                <a:path w="4519147" h="3114103">
                  <a:moveTo>
                    <a:pt x="0" y="0"/>
                  </a:moveTo>
                  <a:lnTo>
                    <a:pt x="4519146" y="0"/>
                  </a:lnTo>
                  <a:lnTo>
                    <a:pt x="4519146" y="3114102"/>
                  </a:lnTo>
                  <a:lnTo>
                    <a:pt x="0" y="31141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2" name="Group 22"/>
          <p:cNvGrpSpPr/>
          <p:nvPr/>
        </p:nvGrpSpPr>
        <p:grpSpPr>
          <a:xfrm>
            <a:off x="15346772" y="4096558"/>
            <a:ext cx="738955" cy="738955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2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2202272" y="9097306"/>
            <a:ext cx="738955" cy="738955"/>
            <a:chOff x="0" y="0"/>
            <a:chExt cx="812800" cy="8128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27" name="TextBox 27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3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5346772" y="9097306"/>
            <a:ext cx="738955" cy="738955"/>
            <a:chOff x="0" y="0"/>
            <a:chExt cx="812800" cy="8128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30" name="TextBox 30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4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2202272" y="4096558"/>
            <a:ext cx="738955" cy="738955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id="33" name="TextBox 33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larendon"/>
                  <a:ea typeface="Clarendon"/>
                  <a:cs typeface="Clarendon"/>
                  <a:sym typeface="Clarendon"/>
                </a:rPr>
                <a:t>1</a:t>
              </a:r>
            </a:p>
          </p:txBody>
        </p:sp>
      </p:grpSp>
      <p:sp>
        <p:nvSpPr>
          <p:cNvPr id="35" name="TextBox 35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Alef"/>
                <a:ea typeface="Alef"/>
                <a:cs typeface="Alef"/>
                <a:sym typeface="Alef"/>
              </a:rPr>
              <a:t>9</a:t>
            </a:r>
          </a:p>
        </p:txBody>
      </p:sp>
      <p:sp>
        <p:nvSpPr>
          <p:cNvPr id="37" name="TextBox 16"/>
          <p:cNvSpPr txBox="1"/>
          <p:nvPr/>
        </p:nvSpPr>
        <p:spPr>
          <a:xfrm>
            <a:off x="5440986" y="495300"/>
            <a:ext cx="7703514" cy="16927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6630"/>
              </a:lnSpc>
            </a:pPr>
            <a:r>
              <a:rPr lang="nn-NO" sz="5400" b="1" dirty="0">
                <a:solidFill>
                  <a:schemeClr val="bg1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Dampak Konflik Jika Tidak Diselesaikan</a:t>
            </a:r>
            <a:endParaRPr lang="en-US" sz="5400" b="1" u="none" strike="noStrike" dirty="0">
              <a:solidFill>
                <a:schemeClr val="bg1"/>
              </a:solidFill>
              <a:latin typeface="Clarendon Bold"/>
              <a:ea typeface="Clarendon Bold"/>
              <a:cs typeface="Clarendon Bold"/>
              <a:sym typeface="Clarendon Bold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406350" y="2834401"/>
            <a:ext cx="77035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4000" dirty="0" err="1">
                <a:solidFill>
                  <a:schemeClr val="bg1"/>
                </a:solidFill>
              </a:rPr>
              <a:t>Pertemanan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rusak</a:t>
            </a:r>
            <a:endParaRPr lang="en-US" sz="40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4000" dirty="0" err="1">
                <a:solidFill>
                  <a:schemeClr val="bg1"/>
                </a:solidFill>
              </a:rPr>
              <a:t>Menurunnya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prestasi</a:t>
            </a:r>
            <a:endParaRPr lang="en-US" sz="40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4000" dirty="0" err="1">
                <a:solidFill>
                  <a:schemeClr val="bg1"/>
                </a:solidFill>
              </a:rPr>
              <a:t>Stres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atau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tekanan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emosional</a:t>
            </a:r>
            <a:endParaRPr lang="en-US" sz="40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4000" dirty="0" err="1">
                <a:solidFill>
                  <a:schemeClr val="bg1"/>
                </a:solidFill>
              </a:rPr>
              <a:t>Kemungkinan</a:t>
            </a:r>
            <a:r>
              <a:rPr lang="en-US" sz="4000" dirty="0">
                <a:solidFill>
                  <a:schemeClr val="bg1"/>
                </a:solidFill>
              </a:rPr>
              <a:t> bullying </a:t>
            </a:r>
            <a:r>
              <a:rPr lang="en-US" sz="4000" dirty="0" err="1">
                <a:solidFill>
                  <a:schemeClr val="bg1"/>
                </a:solidFill>
              </a:rPr>
              <a:t>atau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kekerasan</a:t>
            </a:r>
            <a:endParaRPr lang="en-US" sz="40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4000" dirty="0">
                <a:solidFill>
                  <a:schemeClr val="bg1"/>
                </a:solidFill>
              </a:rPr>
              <a:t>⁠</a:t>
            </a:r>
            <a:r>
              <a:rPr lang="en-US" sz="4000" dirty="0" err="1">
                <a:solidFill>
                  <a:schemeClr val="bg1"/>
                </a:solidFill>
              </a:rPr>
              <a:t>Lingkungan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sekolah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menjadi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tidak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nyaman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6956724">
            <a:off x="-1493394" y="8229600"/>
            <a:ext cx="4039985" cy="4114800"/>
          </a:xfrm>
          <a:custGeom>
            <a:avLst/>
            <a:gdLst/>
            <a:ahLst/>
            <a:cxnLst/>
            <a:rect l="l" t="t" r="r" b="b"/>
            <a:pathLst>
              <a:path w="4039985" h="4114800">
                <a:moveTo>
                  <a:pt x="0" y="0"/>
                </a:moveTo>
                <a:lnTo>
                  <a:pt x="4039986" y="0"/>
                </a:lnTo>
                <a:lnTo>
                  <a:pt x="403998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2369055">
            <a:off x="15855613" y="-1845368"/>
            <a:ext cx="3850965" cy="4144875"/>
          </a:xfrm>
          <a:custGeom>
            <a:avLst/>
            <a:gdLst/>
            <a:ahLst/>
            <a:cxnLst/>
            <a:rect l="l" t="t" r="r" b="b"/>
            <a:pathLst>
              <a:path w="3850965" h="4144875">
                <a:moveTo>
                  <a:pt x="0" y="0"/>
                </a:moveTo>
                <a:lnTo>
                  <a:pt x="3850966" y="0"/>
                </a:lnTo>
                <a:lnTo>
                  <a:pt x="3850966" y="4144875"/>
                </a:lnTo>
                <a:lnTo>
                  <a:pt x="0" y="41448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905000" y="788401"/>
            <a:ext cx="14477457" cy="7895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6499"/>
              </a:lnSpc>
            </a:pPr>
            <a:r>
              <a:rPr lang="en-US" sz="4999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Faktor</a:t>
            </a:r>
            <a:r>
              <a:rPr lang="en-US" sz="4999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4999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Penyebab</a:t>
            </a:r>
            <a:r>
              <a:rPr lang="en-US" sz="4999" b="1" dirty="0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 </a:t>
            </a:r>
            <a:r>
              <a:rPr lang="en-US" sz="4999" b="1" dirty="0" err="1">
                <a:solidFill>
                  <a:srgbClr val="212A29"/>
                </a:solidFill>
                <a:latin typeface="Clarendon Bold"/>
                <a:ea typeface="Clarendon Bold"/>
                <a:cs typeface="Clarendon Bold"/>
                <a:sym typeface="Clarendon Bold"/>
              </a:rPr>
              <a:t>Konflik</a:t>
            </a:r>
            <a:endParaRPr lang="en-US" sz="4999" b="1" dirty="0">
              <a:solidFill>
                <a:srgbClr val="212A29"/>
              </a:solidFill>
              <a:latin typeface="Clarendon Bold"/>
              <a:ea typeface="Clarendon Bold"/>
              <a:cs typeface="Clarendon Bold"/>
              <a:sym typeface="Clarendon Bold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3038931" y="3352787"/>
            <a:ext cx="5080104" cy="5359060"/>
            <a:chOff x="-1487160" y="-170851"/>
            <a:chExt cx="6773472" cy="7145413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1863448"/>
              <a:ext cx="5286312" cy="5111114"/>
              <a:chOff x="0" y="-28575"/>
              <a:chExt cx="884141" cy="854839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22834"/>
                <a:ext cx="884141" cy="803430"/>
              </a:xfrm>
              <a:custGeom>
                <a:avLst/>
                <a:gdLst/>
                <a:ahLst/>
                <a:cxnLst/>
                <a:rect l="l" t="t" r="r" b="b"/>
                <a:pathLst>
                  <a:path w="884141" h="803430">
                    <a:moveTo>
                      <a:pt x="0" y="0"/>
                    </a:moveTo>
                    <a:lnTo>
                      <a:pt x="884141" y="0"/>
                    </a:lnTo>
                    <a:lnTo>
                      <a:pt x="884141" y="803430"/>
                    </a:lnTo>
                    <a:lnTo>
                      <a:pt x="0" y="80343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28575"/>
                <a:ext cx="884141" cy="83200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-1487160" y="-170851"/>
              <a:ext cx="6773472" cy="2205150"/>
              <a:chOff x="-248729" y="-28575"/>
              <a:chExt cx="1132870" cy="368813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-248729" y="-16509"/>
                <a:ext cx="884141" cy="340238"/>
              </a:xfrm>
              <a:custGeom>
                <a:avLst/>
                <a:gdLst/>
                <a:ahLst/>
                <a:cxnLst/>
                <a:rect l="l" t="t" r="r" b="b"/>
                <a:pathLst>
                  <a:path w="884141" h="340238">
                    <a:moveTo>
                      <a:pt x="0" y="0"/>
                    </a:moveTo>
                    <a:lnTo>
                      <a:pt x="884141" y="0"/>
                    </a:lnTo>
                    <a:lnTo>
                      <a:pt x="884141" y="340238"/>
                    </a:lnTo>
                    <a:lnTo>
                      <a:pt x="0" y="340238"/>
                    </a:lnTo>
                    <a:close/>
                  </a:path>
                </a:pathLst>
              </a:custGeom>
              <a:solidFill>
                <a:srgbClr val="2B74D4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28575"/>
                <a:ext cx="884141" cy="36881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13" name="TextBox 13"/>
            <p:cNvSpPr txBox="1"/>
            <p:nvPr/>
          </p:nvSpPr>
          <p:spPr>
            <a:xfrm>
              <a:off x="-670452" y="180042"/>
              <a:ext cx="3652895" cy="140465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4199"/>
                </a:lnSpc>
              </a:pPr>
              <a:r>
                <a:rPr lang="en-US" sz="3499" dirty="0" err="1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Komunikasi</a:t>
              </a:r>
              <a:r>
                <a:rPr lang="en-US" sz="3499" dirty="0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 </a:t>
              </a:r>
              <a:r>
                <a:rPr lang="en-US" sz="3499" dirty="0" err="1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buruk</a:t>
              </a:r>
              <a:endParaRPr lang="en-US" sz="3499" dirty="0">
                <a:solidFill>
                  <a:srgbClr val="FFFFFF"/>
                </a:solidFill>
                <a:latin typeface="Clarendon"/>
                <a:ea typeface="Clarendon"/>
                <a:cs typeface="Clarendon"/>
                <a:sym typeface="Clarendon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279787" y="1698924"/>
            <a:ext cx="4111625" cy="5256666"/>
            <a:chOff x="-195855" y="-170851"/>
            <a:chExt cx="5482167" cy="7008888"/>
          </a:xfrm>
        </p:grpSpPr>
        <p:sp>
          <p:nvSpPr>
            <p:cNvPr id="18" name="TextBox 18"/>
            <p:cNvSpPr txBox="1"/>
            <p:nvPr/>
          </p:nvSpPr>
          <p:spPr>
            <a:xfrm>
              <a:off x="0" y="1863448"/>
              <a:ext cx="5286312" cy="49745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67"/>
                </a:lnSpc>
              </a:pPr>
              <a:endParaRPr/>
            </a:p>
          </p:txBody>
        </p:sp>
        <p:grpSp>
          <p:nvGrpSpPr>
            <p:cNvPr id="19" name="Group 19"/>
            <p:cNvGrpSpPr/>
            <p:nvPr/>
          </p:nvGrpSpPr>
          <p:grpSpPr>
            <a:xfrm>
              <a:off x="-195855" y="-170851"/>
              <a:ext cx="5482167" cy="2205150"/>
              <a:chOff x="-32757" y="-28575"/>
              <a:chExt cx="916898" cy="368813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-32757" y="-10486"/>
                <a:ext cx="884141" cy="340238"/>
              </a:xfrm>
              <a:custGeom>
                <a:avLst/>
                <a:gdLst/>
                <a:ahLst/>
                <a:cxnLst/>
                <a:rect l="l" t="t" r="r" b="b"/>
                <a:pathLst>
                  <a:path w="884141" h="340238">
                    <a:moveTo>
                      <a:pt x="0" y="0"/>
                    </a:moveTo>
                    <a:lnTo>
                      <a:pt x="884141" y="0"/>
                    </a:lnTo>
                    <a:lnTo>
                      <a:pt x="884141" y="340238"/>
                    </a:lnTo>
                    <a:lnTo>
                      <a:pt x="0" y="340238"/>
                    </a:lnTo>
                    <a:close/>
                  </a:path>
                </a:pathLst>
              </a:custGeom>
              <a:solidFill>
                <a:srgbClr val="22A454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0" y="-28575"/>
                <a:ext cx="884141" cy="36881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23" name="TextBox 23"/>
            <p:cNvSpPr txBox="1"/>
            <p:nvPr/>
          </p:nvSpPr>
          <p:spPr>
            <a:xfrm>
              <a:off x="354183" y="353575"/>
              <a:ext cx="4186239" cy="14362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>
                <a:lnSpc>
                  <a:spcPts val="4199"/>
                </a:lnSpc>
              </a:pPr>
              <a:r>
                <a:rPr lang="en-US" sz="3499" dirty="0" err="1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Komunikasi</a:t>
              </a:r>
              <a:r>
                <a:rPr lang="en-US" sz="3499" dirty="0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 </a:t>
              </a:r>
              <a:r>
                <a:rPr lang="en-US" sz="3499" dirty="0" err="1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buruk</a:t>
              </a:r>
              <a:endParaRPr lang="en-US" sz="3499" dirty="0">
                <a:solidFill>
                  <a:srgbClr val="FFFFFF"/>
                </a:solidFill>
                <a:latin typeface="Clarendon"/>
                <a:ea typeface="Clarendon"/>
                <a:cs typeface="Clarendon"/>
                <a:sym typeface="Clarendon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5877378" y="5026873"/>
            <a:ext cx="3964734" cy="5128528"/>
            <a:chOff x="0" y="0"/>
            <a:chExt cx="5286312" cy="6838037"/>
          </a:xfrm>
        </p:grpSpPr>
        <p:sp>
          <p:nvSpPr>
            <p:cNvPr id="28" name="TextBox 28"/>
            <p:cNvSpPr txBox="1"/>
            <p:nvPr/>
          </p:nvSpPr>
          <p:spPr>
            <a:xfrm>
              <a:off x="0" y="1863448"/>
              <a:ext cx="5286312" cy="49745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67"/>
                </a:lnSpc>
              </a:pPr>
              <a:endParaRPr/>
            </a:p>
          </p:txBody>
        </p:sp>
        <p:grpSp>
          <p:nvGrpSpPr>
            <p:cNvPr id="29" name="Group 29"/>
            <p:cNvGrpSpPr/>
            <p:nvPr/>
          </p:nvGrpSpPr>
          <p:grpSpPr>
            <a:xfrm>
              <a:off x="0" y="0"/>
              <a:ext cx="5286312" cy="2034299"/>
              <a:chOff x="0" y="0"/>
              <a:chExt cx="884141" cy="340238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0" y="0"/>
                <a:ext cx="884141" cy="340238"/>
              </a:xfrm>
              <a:custGeom>
                <a:avLst/>
                <a:gdLst/>
                <a:ahLst/>
                <a:cxnLst/>
                <a:rect l="l" t="t" r="r" b="b"/>
                <a:pathLst>
                  <a:path w="884141" h="340238">
                    <a:moveTo>
                      <a:pt x="0" y="0"/>
                    </a:moveTo>
                    <a:lnTo>
                      <a:pt x="884141" y="0"/>
                    </a:lnTo>
                    <a:lnTo>
                      <a:pt x="884141" y="340238"/>
                    </a:lnTo>
                    <a:lnTo>
                      <a:pt x="0" y="340238"/>
                    </a:lnTo>
                    <a:close/>
                  </a:path>
                </a:pathLst>
              </a:custGeom>
              <a:solidFill>
                <a:srgbClr val="FFCC48"/>
              </a:solidFill>
            </p:spPr>
          </p:sp>
          <p:sp>
            <p:nvSpPr>
              <p:cNvPr id="31" name="TextBox 31"/>
              <p:cNvSpPr txBox="1"/>
              <p:nvPr/>
            </p:nvSpPr>
            <p:spPr>
              <a:xfrm>
                <a:off x="0" y="-28575"/>
                <a:ext cx="884141" cy="36881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33" name="TextBox 33"/>
            <p:cNvSpPr txBox="1"/>
            <p:nvPr/>
          </p:nvSpPr>
          <p:spPr>
            <a:xfrm>
              <a:off x="250175" y="269708"/>
              <a:ext cx="4842261" cy="14362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>
                <a:lnSpc>
                  <a:spcPts val="4199"/>
                </a:lnSpc>
              </a:pPr>
              <a:r>
                <a:rPr lang="en-US" sz="3499" dirty="0" err="1">
                  <a:solidFill>
                    <a:schemeClr val="bg1"/>
                  </a:solidFill>
                  <a:latin typeface="Clarendon"/>
                  <a:ea typeface="Clarendon"/>
                  <a:cs typeface="Clarendon"/>
                  <a:sym typeface="Clarendon"/>
                </a:rPr>
                <a:t>Ketidakadilan</a:t>
              </a:r>
              <a:r>
                <a:rPr lang="en-US" sz="3499" dirty="0">
                  <a:solidFill>
                    <a:schemeClr val="bg1"/>
                  </a:solidFill>
                  <a:latin typeface="Clarendon"/>
                  <a:ea typeface="Clarendon"/>
                  <a:cs typeface="Clarendon"/>
                  <a:sym typeface="Clarendon"/>
                </a:rPr>
                <a:t> </a:t>
              </a:r>
              <a:r>
                <a:rPr lang="en-US" sz="3499" dirty="0" err="1">
                  <a:solidFill>
                    <a:schemeClr val="bg1"/>
                  </a:solidFill>
                  <a:latin typeface="Clarendon"/>
                  <a:ea typeface="Clarendon"/>
                  <a:cs typeface="Clarendon"/>
                  <a:sym typeface="Clarendon"/>
                </a:rPr>
                <a:t>dalam</a:t>
              </a:r>
              <a:r>
                <a:rPr lang="en-US" sz="3499" dirty="0">
                  <a:solidFill>
                    <a:schemeClr val="bg1"/>
                  </a:solidFill>
                  <a:latin typeface="Clarendon"/>
                  <a:ea typeface="Clarendon"/>
                  <a:cs typeface="Clarendon"/>
                  <a:sym typeface="Clarendon"/>
                </a:rPr>
                <a:t> </a:t>
              </a:r>
              <a:r>
                <a:rPr lang="en-US" sz="3499" dirty="0" err="1">
                  <a:solidFill>
                    <a:schemeClr val="bg1"/>
                  </a:solidFill>
                  <a:latin typeface="Clarendon"/>
                  <a:ea typeface="Clarendon"/>
                  <a:cs typeface="Clarendon"/>
                  <a:sym typeface="Clarendon"/>
                </a:rPr>
                <a:t>kelompok</a:t>
              </a:r>
              <a:endParaRPr lang="en-US" sz="3499" dirty="0">
                <a:solidFill>
                  <a:schemeClr val="bg1"/>
                </a:solidFill>
                <a:latin typeface="Clarendon"/>
                <a:ea typeface="Clarendon"/>
                <a:cs typeface="Clarendon"/>
                <a:sym typeface="Clarendon"/>
              </a:endParaRP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9012924" y="6603144"/>
            <a:ext cx="4191269" cy="5256666"/>
            <a:chOff x="-302046" y="-170851"/>
            <a:chExt cx="5588359" cy="7008888"/>
          </a:xfrm>
        </p:grpSpPr>
        <p:sp>
          <p:nvSpPr>
            <p:cNvPr id="38" name="TextBox 38"/>
            <p:cNvSpPr txBox="1"/>
            <p:nvPr/>
          </p:nvSpPr>
          <p:spPr>
            <a:xfrm>
              <a:off x="0" y="1863448"/>
              <a:ext cx="5286313" cy="49745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67"/>
                </a:lnSpc>
              </a:pPr>
              <a:endParaRPr/>
            </a:p>
          </p:txBody>
        </p:sp>
        <p:grpSp>
          <p:nvGrpSpPr>
            <p:cNvPr id="39" name="Group 39"/>
            <p:cNvGrpSpPr/>
            <p:nvPr/>
          </p:nvGrpSpPr>
          <p:grpSpPr>
            <a:xfrm>
              <a:off x="-302043" y="-170851"/>
              <a:ext cx="5588355" cy="2205150"/>
              <a:chOff x="-50517" y="-28575"/>
              <a:chExt cx="934658" cy="368813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-50517" y="0"/>
                <a:ext cx="934658" cy="340238"/>
              </a:xfrm>
              <a:custGeom>
                <a:avLst/>
                <a:gdLst/>
                <a:ahLst/>
                <a:cxnLst/>
                <a:rect l="l" t="t" r="r" b="b"/>
                <a:pathLst>
                  <a:path w="884141" h="340238">
                    <a:moveTo>
                      <a:pt x="0" y="0"/>
                    </a:moveTo>
                    <a:lnTo>
                      <a:pt x="884141" y="0"/>
                    </a:lnTo>
                    <a:lnTo>
                      <a:pt x="884141" y="340238"/>
                    </a:lnTo>
                    <a:lnTo>
                      <a:pt x="0" y="340238"/>
                    </a:lnTo>
                    <a:close/>
                  </a:path>
                </a:pathLst>
              </a:custGeom>
              <a:solidFill>
                <a:srgbClr val="EF3F3F"/>
              </a:solidFill>
            </p:spPr>
          </p:sp>
          <p:sp>
            <p:nvSpPr>
              <p:cNvPr id="41" name="TextBox 41"/>
              <p:cNvSpPr txBox="1"/>
              <p:nvPr/>
            </p:nvSpPr>
            <p:spPr>
              <a:xfrm>
                <a:off x="0" y="-28575"/>
                <a:ext cx="884141" cy="36881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67"/>
                  </a:lnSpc>
                </a:pPr>
                <a:endParaRPr/>
              </a:p>
            </p:txBody>
          </p:sp>
        </p:grpSp>
        <p:sp>
          <p:nvSpPr>
            <p:cNvPr id="43" name="TextBox 43"/>
            <p:cNvSpPr txBox="1"/>
            <p:nvPr/>
          </p:nvSpPr>
          <p:spPr>
            <a:xfrm>
              <a:off x="-302046" y="318948"/>
              <a:ext cx="5588356" cy="14362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ctr">
                <a:lnSpc>
                  <a:spcPts val="4199"/>
                </a:lnSpc>
              </a:pPr>
              <a:r>
                <a:rPr lang="en-US" sz="3499" dirty="0" err="1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Stres</a:t>
              </a:r>
              <a:r>
                <a:rPr lang="en-US" sz="3499" dirty="0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 </a:t>
              </a:r>
              <a:r>
                <a:rPr lang="en-US" sz="3499" dirty="0" err="1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dan</a:t>
              </a:r>
              <a:r>
                <a:rPr lang="en-US" sz="3499" dirty="0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 </a:t>
              </a:r>
              <a:r>
                <a:rPr lang="en-US" sz="3499" dirty="0" err="1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tekanan</a:t>
              </a:r>
              <a:r>
                <a:rPr lang="en-US" sz="3499" dirty="0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 </a:t>
              </a:r>
              <a:r>
                <a:rPr lang="en-US" sz="3499" dirty="0" err="1">
                  <a:solidFill>
                    <a:srgbClr val="FFFFFF"/>
                  </a:solidFill>
                  <a:latin typeface="Clarendon"/>
                  <a:ea typeface="Clarendon"/>
                  <a:cs typeface="Clarendon"/>
                  <a:sym typeface="Clarendon"/>
                </a:rPr>
                <a:t>akademik</a:t>
              </a:r>
              <a:endParaRPr lang="en-US" sz="3499" dirty="0">
                <a:solidFill>
                  <a:srgbClr val="FFFFFF"/>
                </a:solidFill>
                <a:latin typeface="Clarendon"/>
                <a:ea typeface="Clarendon"/>
                <a:cs typeface="Clarendon"/>
                <a:sym typeface="Clarendon"/>
              </a:endParaRPr>
            </a:p>
          </p:txBody>
        </p:sp>
      </p:grpSp>
      <p:sp>
        <p:nvSpPr>
          <p:cNvPr id="45" name="TextBox 45"/>
          <p:cNvSpPr txBox="1"/>
          <p:nvPr/>
        </p:nvSpPr>
        <p:spPr>
          <a:xfrm>
            <a:off x="17210466" y="9220200"/>
            <a:ext cx="250068" cy="346249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Alef"/>
                <a:ea typeface="Alef"/>
                <a:cs typeface="Alef"/>
                <a:sym typeface="Alef"/>
              </a:rPr>
              <a:t>10</a:t>
            </a:r>
          </a:p>
        </p:txBody>
      </p:sp>
      <p:sp>
        <p:nvSpPr>
          <p:cNvPr id="44" name="Freeform 20"/>
          <p:cNvSpPr/>
          <p:nvPr/>
        </p:nvSpPr>
        <p:spPr>
          <a:xfrm>
            <a:off x="10627169" y="8474348"/>
            <a:ext cx="6434602" cy="1525724"/>
          </a:xfrm>
          <a:custGeom>
            <a:avLst/>
            <a:gdLst/>
            <a:ahLst/>
            <a:cxnLst/>
            <a:rect l="l" t="t" r="r" b="b"/>
            <a:pathLst>
              <a:path w="884141" h="340238">
                <a:moveTo>
                  <a:pt x="0" y="0"/>
                </a:moveTo>
                <a:lnTo>
                  <a:pt x="884141" y="0"/>
                </a:lnTo>
                <a:lnTo>
                  <a:pt x="884141" y="340238"/>
                </a:lnTo>
                <a:lnTo>
                  <a:pt x="0" y="340238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</p:spPr>
      </p:sp>
      <p:sp>
        <p:nvSpPr>
          <p:cNvPr id="48" name="TextBox 43"/>
          <p:cNvSpPr txBox="1"/>
          <p:nvPr/>
        </p:nvSpPr>
        <p:spPr>
          <a:xfrm>
            <a:off x="10924497" y="8674903"/>
            <a:ext cx="5839946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4199"/>
              </a:lnSpc>
            </a:pPr>
            <a:r>
              <a:rPr lang="en-US" sz="3499" dirty="0" err="1">
                <a:solidFill>
                  <a:srgbClr val="FFFFFF"/>
                </a:solidFill>
                <a:latin typeface="Clarendon"/>
                <a:ea typeface="Clarendon"/>
                <a:cs typeface="Clarendon"/>
                <a:sym typeface="Clarendon"/>
              </a:rPr>
              <a:t>Ketidakmampuan</a:t>
            </a:r>
            <a:r>
              <a:rPr lang="en-US" sz="3499" dirty="0">
                <a:solidFill>
                  <a:srgbClr val="FFFFFF"/>
                </a:solidFill>
                <a:latin typeface="Clarendon"/>
                <a:ea typeface="Clarendon"/>
                <a:cs typeface="Clarendon"/>
                <a:sym typeface="Clarendon"/>
              </a:rPr>
              <a:t> </a:t>
            </a:r>
            <a:r>
              <a:rPr lang="en-US" sz="3499" dirty="0" err="1">
                <a:solidFill>
                  <a:srgbClr val="FFFFFF"/>
                </a:solidFill>
                <a:latin typeface="Clarendon"/>
                <a:ea typeface="Clarendon"/>
                <a:cs typeface="Clarendon"/>
                <a:sym typeface="Clarendon"/>
              </a:rPr>
              <a:t>mengendalikan</a:t>
            </a:r>
            <a:r>
              <a:rPr lang="en-US" sz="3499" dirty="0">
                <a:solidFill>
                  <a:srgbClr val="FFFFFF"/>
                </a:solidFill>
                <a:latin typeface="Clarendon"/>
                <a:ea typeface="Clarendon"/>
                <a:cs typeface="Clarendon"/>
                <a:sym typeface="Clarendon"/>
              </a:rPr>
              <a:t> </a:t>
            </a:r>
            <a:r>
              <a:rPr lang="en-US" sz="3499" dirty="0" err="1">
                <a:solidFill>
                  <a:srgbClr val="FFFFFF"/>
                </a:solidFill>
                <a:latin typeface="Clarendon"/>
                <a:ea typeface="Clarendon"/>
                <a:cs typeface="Clarendon"/>
                <a:sym typeface="Clarendon"/>
              </a:rPr>
              <a:t>emosi</a:t>
            </a:r>
            <a:endParaRPr lang="en-US" sz="3499" dirty="0">
              <a:solidFill>
                <a:srgbClr val="FFFFFF"/>
              </a:solidFill>
              <a:latin typeface="Clarendon"/>
              <a:ea typeface="Clarendon"/>
              <a:cs typeface="Clarendon"/>
              <a:sym typeface="Clarendon"/>
            </a:endParaRPr>
          </a:p>
        </p:txBody>
      </p:sp>
      <p:sp>
        <p:nvSpPr>
          <p:cNvPr id="49" name="Freeform 12"/>
          <p:cNvSpPr/>
          <p:nvPr/>
        </p:nvSpPr>
        <p:spPr>
          <a:xfrm>
            <a:off x="14737118" y="2946959"/>
            <a:ext cx="2852351" cy="3188603"/>
          </a:xfrm>
          <a:custGeom>
            <a:avLst/>
            <a:gdLst/>
            <a:ahLst/>
            <a:cxnLst/>
            <a:rect l="l" t="t" r="r" b="b"/>
            <a:pathLst>
              <a:path w="3803134" h="4251471">
                <a:moveTo>
                  <a:pt x="0" y="0"/>
                </a:moveTo>
                <a:lnTo>
                  <a:pt x="3803134" y="0"/>
                </a:lnTo>
                <a:lnTo>
                  <a:pt x="3803134" y="4251471"/>
                </a:lnTo>
                <a:lnTo>
                  <a:pt x="0" y="42514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70490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524</Words>
  <Application>Microsoft Office PowerPoint</Application>
  <PresentationFormat>Custom</PresentationFormat>
  <Paragraphs>111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Clarendon Bold</vt:lpstr>
      <vt:lpstr>Alef Bold</vt:lpstr>
      <vt:lpstr>TT Interphases Bold</vt:lpstr>
      <vt:lpstr>Alef</vt:lpstr>
      <vt:lpstr>Clarendon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Presentasi Pendidikan Memahami Perasaan Kita Digambar Tangan Krem Biru Kuning</dc:title>
  <dc:creator>DELL</dc:creator>
  <cp:lastModifiedBy>adeliaaara51@gmail.com</cp:lastModifiedBy>
  <cp:revision>12</cp:revision>
  <dcterms:created xsi:type="dcterms:W3CDTF">2006-08-16T00:00:00Z</dcterms:created>
  <dcterms:modified xsi:type="dcterms:W3CDTF">2025-11-30T14:33:27Z</dcterms:modified>
  <dc:identifier>DAG6Jy_9pOU</dc:identifier>
</cp:coreProperties>
</file>